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2"/>
  </p:notesMasterIdLst>
  <p:sldIdLst>
    <p:sldId id="329" r:id="rId2"/>
    <p:sldId id="413" r:id="rId3"/>
    <p:sldId id="445" r:id="rId4"/>
    <p:sldId id="543" r:id="rId5"/>
    <p:sldId id="545" r:id="rId6"/>
    <p:sldId id="472" r:id="rId7"/>
    <p:sldId id="452" r:id="rId8"/>
    <p:sldId id="549" r:id="rId9"/>
    <p:sldId id="550" r:id="rId10"/>
    <p:sldId id="551" r:id="rId11"/>
    <p:sldId id="552" r:id="rId12"/>
    <p:sldId id="554" r:id="rId13"/>
    <p:sldId id="553" r:id="rId14"/>
    <p:sldId id="555" r:id="rId15"/>
    <p:sldId id="557" r:id="rId16"/>
    <p:sldId id="560" r:id="rId17"/>
    <p:sldId id="558" r:id="rId18"/>
    <p:sldId id="467" r:id="rId19"/>
    <p:sldId id="446" r:id="rId20"/>
    <p:sldId id="448" r:id="rId21"/>
    <p:sldId id="485" r:id="rId22"/>
    <p:sldId id="562" r:id="rId23"/>
    <p:sldId id="563" r:id="rId24"/>
    <p:sldId id="517" r:id="rId25"/>
    <p:sldId id="564" r:id="rId26"/>
    <p:sldId id="567" r:id="rId27"/>
    <p:sldId id="568" r:id="rId28"/>
    <p:sldId id="569" r:id="rId29"/>
    <p:sldId id="570" r:id="rId30"/>
    <p:sldId id="469" r:id="rId31"/>
  </p:sldIdLst>
  <p:sldSz cx="12192000" cy="6858000"/>
  <p:notesSz cx="6799263" cy="9929813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064A6"/>
    <a:srgbClr val="AABDD6"/>
    <a:srgbClr val="911532"/>
    <a:srgbClr val="D8D8D8"/>
    <a:srgbClr val="1C62A4"/>
    <a:srgbClr val="ECECEC"/>
    <a:srgbClr val="FFFFFF"/>
    <a:srgbClr val="6C6C6C"/>
    <a:srgbClr val="145CA1"/>
    <a:srgbClr val="0D57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67" autoAdjust="0"/>
    <p:restoredTop sz="71514" autoAdjust="0"/>
  </p:normalViewPr>
  <p:slideViewPr>
    <p:cSldViewPr snapToGrid="0" showGuides="1">
      <p:cViewPr varScale="1">
        <p:scale>
          <a:sx n="79" d="100"/>
          <a:sy n="79" d="100"/>
        </p:scale>
        <p:origin x="1284" y="96"/>
      </p:cViewPr>
      <p:guideLst>
        <p:guide orient="horz" pos="2202"/>
        <p:guide pos="3840"/>
      </p:guideLst>
    </p:cSldViewPr>
  </p:slideViewPr>
  <p:outlineViewPr>
    <p:cViewPr>
      <p:scale>
        <a:sx n="33" d="100"/>
        <a:sy n="33" d="100"/>
      </p:scale>
      <p:origin x="0" y="-13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587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4C32705B-2523-4217-9810-7F1BB1D60D7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609" y="4778316"/>
            <a:ext cx="5440046" cy="3909675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587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4D8EE0AC-1E05-45D4-A526-94DE923730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583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93C2B-101A-886D-0254-A2591215D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0FC8378-ACC1-F670-0569-059330F10A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6E6ECC9-007F-C413-D262-FE27FDE2E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285E60-391A-79F2-0CC9-C1BB1DB8F3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97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9F9C2-D278-8A37-98F6-04474A9B5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D2922A-5856-BCCC-1B93-959879444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E549654-104F-9C47-FC9D-DE711015D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583">
              <a:defRPr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B79EDB-3107-ED80-5EB3-894CA5BA0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48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336A5-046B-F624-B5BB-20B723355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FB4B324-B21F-2617-3377-B4E622D04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FABAAEB-A4C9-6E48-6EF8-F38A834FA9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1D3C07-0E8A-D2FA-FF83-87C1D73553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166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E8917-525F-0A13-ADD2-7CE337053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1B2881-F616-DC04-C67C-7324A3DCB7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844949-D666-1E5F-60B7-1F6FEB311E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575CDF-529B-CF48-A6A3-CF3A0B27E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495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C3E8A-7FF5-035C-87E1-974930A43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F60DA9-50FB-4BDA-4F18-4AF578F2AE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712A3EF-B499-DC41-0C24-1F1075957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309082-0617-5C74-621F-B7B7A933B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601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342E6-1CAC-6DCA-1100-6FDDB8C7E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EF649FF-20DC-AFF7-6D30-A7A47C4CB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923F25C-E99F-66E0-6C1E-940D82353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494DEC-0967-5A05-D5CA-D635B9293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72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34370-7B9B-0AF8-9CB4-ABA92CD58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D9EBA50-244F-4DC5-A850-0016AEC2C7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E7C8FD9-BD17-791E-8C30-3B4A95DB93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AD5612-3D1C-882E-1B61-78239B0BD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52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E2430-53BF-F243-642A-46F855380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2FBCF46-6138-08AE-6FE4-54183CB2B9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6686A6F-954B-534B-6922-92D65F678C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5BE75F-B0CA-6797-9B66-C8E22A2EF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220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832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76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56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82D29-D63B-8F89-1901-92922DDD1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8608ADF-416B-6228-4584-FF17CD544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3BFC8C-497E-4AFF-0FA9-7EE9C158F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06C1C9-BF0D-EC14-1656-C5742C8B1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156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C04AF-9B36-4919-2BB8-86AFCC10E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8F4046D-7891-38FB-5BB0-0F271F98CB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9B55011-7285-E1A6-E786-BC8FF9696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6D400E-34AE-B89A-B4FB-6A0BFFE0E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402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876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58937-1DD4-71FA-00E3-4F4A19653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E404550-181C-95E9-7D5F-14ABD59970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A000046-F4B1-72C5-D825-41DBEA573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BF15CD-4FD8-7F24-874C-CC2FE76E0C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319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2BEAC-AF5D-2377-7A3A-CFC9AB76B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369A5A4-A5CA-CAC1-2565-A4A98A4AB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01FAC8-2E98-AEB9-43DE-B586D97C2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583">
              <a:defRPr/>
            </a:pPr>
            <a:endParaRPr lang="zh-CN" altLang="en-US" b="1" dirty="0">
              <a:solidFill>
                <a:prstClr val="black">
                  <a:lumMod val="85000"/>
                  <a:lumOff val="15000"/>
                </a:prst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97086F-0CC3-C157-5372-6CE03F7D3E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75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74196-A8D8-2D00-6376-0D852CA47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62375FE-6278-248E-3E37-707966B49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1E96230-1534-42A6-3354-48FA0C61D0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F14C59-E05C-A39F-A6F1-D368F871F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525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8CD16-01D5-EE38-EE96-6340366D2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1AE0EB4-5E1B-7826-610B-653D586AE9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3858A5A-9118-E732-8395-8AB915815F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771E6A-EAF8-56BC-FB13-362874837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73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37FBE-F1AF-177F-2483-18FBD83EE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04DB40B-E98A-C5FE-6B87-1B505C12B0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A55458-15CA-670B-5C27-5753AF68C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691410-D9BA-6793-8005-E1E02E4DB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41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224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65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44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000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DB146-B9EB-DD01-0547-14270C1DC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5994549-FCBB-E25F-EFFA-9C5ED04F0E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EE260B-EC7D-3836-8CF7-02C26724E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 altLang="en-US" dirty="0"/>
              <a:t>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34290C-8F81-D503-8866-E5A7021F45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23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76591-011B-3037-38CC-3868EFA59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C5FF2E5-BEC7-000A-6840-E87859AF0E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478F02B-8B24-5ACA-D532-1F3E7633D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DFBC0D-46B7-58F0-C43F-48EDAE7D6D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8EE0AC-1E05-45D4-A526-94DE923730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73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solidFill>
            <a:schemeClr val="bg1"/>
          </a:solidFill>
        </p:spPr>
        <p:txBody>
          <a:bodyPr/>
          <a:lstStyle>
            <a:lvl1pPr>
              <a:defRPr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AEFF-C1FE-4260-97AF-B1EA1BEDB4B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83819"/>
            <a:ext cx="4114800" cy="365125"/>
          </a:xfrm>
        </p:spPr>
        <p:txBody>
          <a:bodyPr/>
          <a:lstStyle>
            <a:lvl1pPr marL="0" algn="ctr" defTabSz="914400" rtl="0" eaLnBrk="1" latinLnBrk="0" hangingPunct="1">
              <a:defRPr lang="zh-CN" altLang="en-US" sz="1800" b="1" kern="1200" smtClean="0"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AEFF-C1FE-4260-97AF-B1EA1BEDB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ctr" defTabSz="914400" rtl="0" eaLnBrk="1" latinLnBrk="0" hangingPunct="1">
              <a:defRPr lang="zh-CN" altLang="en-US" sz="1800" b="1" kern="1200" smtClean="0"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AEFF-C1FE-4260-97AF-B1EA1BEDB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ctr" defTabSz="914400" rtl="0" eaLnBrk="1" latinLnBrk="0" hangingPunct="1">
              <a:defRPr lang="zh-CN" altLang="en-US" sz="1800" b="1" kern="1200" smtClean="0"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AEFF-C1FE-4260-97AF-B1EA1BEDB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ctr" defTabSz="914400" rtl="0" eaLnBrk="1" latinLnBrk="0" hangingPunct="1">
              <a:defRPr lang="zh-CN" altLang="en-US" sz="1800" b="1" kern="1200" smtClean="0"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AEFF-C1FE-4260-97AF-B1EA1BEDB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单圆角矩形 16"/>
          <p:cNvSpPr/>
          <p:nvPr userDrawn="1"/>
        </p:nvSpPr>
        <p:spPr>
          <a:xfrm>
            <a:off x="1444445" y="0"/>
            <a:ext cx="1440000" cy="432000"/>
          </a:xfrm>
          <a:prstGeom prst="round1Rect">
            <a:avLst>
              <a:gd name="adj" fmla="val 3573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指标依据</a:t>
            </a:r>
          </a:p>
        </p:txBody>
      </p:sp>
      <p:sp>
        <p:nvSpPr>
          <p:cNvPr id="19" name="单圆角矩形 18"/>
          <p:cNvSpPr/>
          <p:nvPr userDrawn="1"/>
        </p:nvSpPr>
        <p:spPr>
          <a:xfrm>
            <a:off x="2884445" y="0"/>
            <a:ext cx="1440000" cy="432000"/>
          </a:xfrm>
          <a:prstGeom prst="round1Rect">
            <a:avLst>
              <a:gd name="adj" fmla="val 3573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当前问题</a:t>
            </a:r>
          </a:p>
        </p:txBody>
      </p:sp>
      <p:sp>
        <p:nvSpPr>
          <p:cNvPr id="2" name="单圆角矩形 1"/>
          <p:cNvSpPr/>
          <p:nvPr userDrawn="1"/>
        </p:nvSpPr>
        <p:spPr>
          <a:xfrm>
            <a:off x="995" y="0"/>
            <a:ext cx="1440000" cy="432000"/>
          </a:xfrm>
          <a:prstGeom prst="round1Rect">
            <a:avLst>
              <a:gd name="adj" fmla="val 3573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审查方案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432000"/>
            <a:ext cx="12192000" cy="0"/>
          </a:xfrm>
          <a:prstGeom prst="line">
            <a:avLst/>
          </a:prstGeom>
          <a:ln w="12700">
            <a:solidFill>
              <a:srgbClr val="206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197" y="73479"/>
            <a:ext cx="8528050" cy="6294664"/>
          </a:xfrm>
          <a:prstGeom prst="rect">
            <a:avLst/>
          </a:prstGeom>
          <a:effectLst>
            <a:outerShdw blurRad="190500" dist="25400" dir="5400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4" y="2058344"/>
            <a:ext cx="5752520" cy="4246009"/>
          </a:xfrm>
          <a:prstGeom prst="rect">
            <a:avLst/>
          </a:prstGeom>
          <a:effectLst>
            <a:outerShdw blurRad="190500" dist="25400" dir="5400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4" y="2058344"/>
            <a:ext cx="5752520" cy="4246009"/>
          </a:xfrm>
          <a:prstGeom prst="rect">
            <a:avLst/>
          </a:prstGeom>
          <a:effectLst>
            <a:outerShdw blurRad="190500" dist="25400" dir="5400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546476" y="252859"/>
            <a:ext cx="8645524" cy="484285"/>
          </a:xfrm>
          <a:prstGeom prst="rect">
            <a:avLst/>
          </a:prstGeom>
          <a:gradFill flip="none" rotWithShape="1">
            <a:gsLst>
              <a:gs pos="0">
                <a:srgbClr val="2064A6"/>
              </a:gs>
              <a:gs pos="20000">
                <a:srgbClr val="2064A6">
                  <a:shade val="67500"/>
                  <a:satMod val="115000"/>
                </a:srgbClr>
              </a:gs>
              <a:gs pos="100000">
                <a:srgbClr val="AABDD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 rot="10800000" flipV="1">
            <a:off x="-5664" y="241634"/>
            <a:ext cx="484287" cy="506730"/>
          </a:xfrm>
          <a:prstGeom prst="roundRect">
            <a:avLst>
              <a:gd name="adj" fmla="val 5039"/>
            </a:avLst>
          </a:prstGeom>
          <a:solidFill>
            <a:srgbClr val="2064A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 anchorCtr="1">
            <a:normAutofit/>
          </a:bodyPr>
          <a:lstStyle/>
          <a:p>
            <a:pPr algn="ctr"/>
            <a:endParaRPr lang="zh-CN" altLang="en-US" sz="3200" b="0" i="0" dirty="0"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3546475" y="326719"/>
            <a:ext cx="6834188" cy="332399"/>
          </a:xfrm>
        </p:spPr>
        <p:txBody>
          <a:bodyPr lIns="36000" tIns="0" rIns="36000" bIns="0" anchor="ctr" anchorCtr="0">
            <a:sp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kumimoji="1" lang="zh-CN" altLang="en-US" dirty="0"/>
              <a:t>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8623" y="249441"/>
            <a:ext cx="2995028" cy="487704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2800" b="0" i="0">
                <a:solidFill>
                  <a:schemeClr val="accent6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kumimoji="1" lang="zh-CN" altLang="en-US" dirty="0"/>
              <a:t>编辑母版文本样式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>
          <a:xfrm>
            <a:off x="4769099" y="6492875"/>
            <a:ext cx="2576923" cy="365125"/>
          </a:xfrm>
        </p:spPr>
        <p:txBody>
          <a:bodyPr/>
          <a:lstStyle>
            <a:lvl1pPr marL="0" algn="ctr" defTabSz="914400" rtl="0" eaLnBrk="1" latinLnBrk="0" hangingPunct="1">
              <a:defRPr lang="zh-CN" altLang="en-US" sz="1800" b="1" kern="1200" smtClean="0">
                <a:gradFill>
                  <a:gsLst>
                    <a:gs pos="7000">
                      <a:srgbClr val="145CA1">
                        <a:shade val="30000"/>
                        <a:satMod val="115000"/>
                      </a:srgbClr>
                    </a:gs>
                    <a:gs pos="50000">
                      <a:srgbClr val="2064A6"/>
                    </a:gs>
                    <a:gs pos="100000">
                      <a:srgbClr val="2064A6"/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数据管理中心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chemeClr val="tx1">
                    <a:alpha val="99000"/>
                  </a:schemeClr>
                </a:solidFill>
              </a:defRPr>
            </a:lvl1pPr>
          </a:lstStyle>
          <a:p>
            <a:r>
              <a:rPr lang="zh-CN" altLang="en-US"/>
              <a:t>数据管理中心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BAEFF-C1FE-4260-97AF-B1EA1BEDB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5.xml"/><Relationship Id="rId7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834026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zh-CN" altLang="en-US" sz="4000" spc="600" dirty="0">
                <a:solidFill>
                  <a:srgbClr val="14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电子图件报审工具（报建版）技术培训</a:t>
            </a:r>
            <a:endParaRPr lang="en-US" altLang="zh-CN" sz="4000" spc="600" dirty="0">
              <a:solidFill>
                <a:srgbClr val="145CA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2631"/>
            <a:ext cx="12192000" cy="26421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356729"/>
            <a:ext cx="1219200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pc="600" dirty="0">
                <a:solidFill>
                  <a:srgbClr val="14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2024.11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492875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AA644-6637-BC40-C67C-0CB3D33F0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6491F05-27E0-F0F5-49E9-B4BA8F8B2447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C17BAE7F-B478-A1FB-CCD4-6C1AABF43E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EEDAF11C-143C-6CCC-5BF1-7DD77BD0775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0CA6A0F5-CC23-91FE-E768-DCF2B164B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241" y="1371664"/>
            <a:ext cx="10237773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软件支持选择打印样式表，设置不同的线型、线宽以及表达形式，满足不同专业的出图需求</a:t>
            </a:r>
            <a:endParaRPr lang="en-US" altLang="zh-CN" sz="1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12E7ED-1409-7BD7-BAAB-E8E2BD427846}"/>
              </a:ext>
            </a:extLst>
          </p:cNvPr>
          <p:cNvSpPr txBox="1"/>
          <p:nvPr/>
        </p:nvSpPr>
        <p:spPr>
          <a:xfrm>
            <a:off x="478623" y="922151"/>
            <a:ext cx="7347676" cy="46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、样式设置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22FFB6-0A1B-4B6A-19F1-D6FE563440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09242" y="6187562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打印样式表设置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37CE40A-DC7C-85A4-3BCA-37A9662338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624600" y="6187561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软件选择样式表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042573F-5765-435E-57E9-AFC973973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437" y="2296175"/>
            <a:ext cx="4916427" cy="33849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793E4AF-4FDC-C846-6749-AA5C07254C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3013" y="2296174"/>
            <a:ext cx="4916425" cy="33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44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A86EB-E7B2-C24E-B208-9A6203878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256512E-F923-649D-D673-19F0B4A08049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CECBA103-1BD5-B19D-0AD7-570B2616D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厂站类图纸整改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B70FD806-7A6A-90E3-B14E-831C44BE629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08D25C-A525-B280-F6EE-8501AC8EFEA6}"/>
              </a:ext>
            </a:extLst>
          </p:cNvPr>
          <p:cNvSpPr txBox="1"/>
          <p:nvPr/>
        </p:nvSpPr>
        <p:spPr>
          <a:xfrm>
            <a:off x="563161" y="1136550"/>
            <a:ext cx="11065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场站类工程均按照《市政交通基础设施规划图则（厂站类）》所规定的内容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在项目</a:t>
            </a:r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总平面图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进行提取，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提取时可在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模型和布局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两个空间内进行提取</a:t>
            </a:r>
            <a:r>
              <a:rPr lang="zh-CN" altLang="en-US" kern="100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883B742-6BD2-6A0E-8F73-F8D0EDBBE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83" y="2068460"/>
            <a:ext cx="5274310" cy="37172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92F84D4-659F-3BC5-45BA-A848F45A0F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5334" y="2069968"/>
            <a:ext cx="4898941" cy="3715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3072D2A-E138-9190-44BD-F0C039C8F7E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07420" y="6185098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厂站类总平面图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E181CA-EDDB-13F2-E3F7-46C5063B47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624600" y="6171619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软件提取结果</a:t>
            </a:r>
          </a:p>
        </p:txBody>
      </p:sp>
    </p:spTree>
    <p:extLst>
      <p:ext uri="{BB962C8B-B14F-4D97-AF65-F5344CB8AC3E}">
        <p14:creationId xmlns:p14="http://schemas.microsoft.com/office/powerpoint/2010/main" val="1952802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44CEC-E3AB-1C3F-0043-97A063991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415BB37-DDF4-EB10-438D-5C354ED9AE19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D1ABA2DA-5866-0B6F-C678-5FDD9BAAC7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厂站</a:t>
            </a:r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31A66B62-D91D-CF41-9507-034459BE0B4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DAF857-8428-F099-5119-BABD645BB2D0}"/>
              </a:ext>
            </a:extLst>
          </p:cNvPr>
          <p:cNvSpPr txBox="1"/>
          <p:nvPr/>
        </p:nvSpPr>
        <p:spPr>
          <a:xfrm>
            <a:off x="651933" y="851661"/>
            <a:ext cx="11035242" cy="876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图层修改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用地红线必须为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闭合的多段线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，并将用地红线图层名称改为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“用地红线”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1560D9-122D-1EC7-76C9-34A2571990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498" b="2843"/>
          <a:stretch/>
        </p:blipFill>
        <p:spPr>
          <a:xfrm>
            <a:off x="705819" y="3045068"/>
            <a:ext cx="5047282" cy="239077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DD1E235-7CDC-A606-1765-A6BB73CA7D4E}"/>
              </a:ext>
            </a:extLst>
          </p:cNvPr>
          <p:cNvSpPr txBox="1"/>
          <p:nvPr/>
        </p:nvSpPr>
        <p:spPr>
          <a:xfrm>
            <a:off x="478623" y="1683098"/>
            <a:ext cx="10882842" cy="1291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为满足登图要求：</a:t>
            </a:r>
            <a:endParaRPr lang="en-US" altLang="zh-CN" sz="1800" b="1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构筑物轮廓（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闭合的多段线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所在的图层修改为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建构筑物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”图层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构筑物名称标注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所在的图层修改为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建构筑物标注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”图层。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CAF9A0A-6E51-EC55-2E9E-D523A4F0D7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2433" y="3124979"/>
            <a:ext cx="2857191" cy="23108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7DA022-9481-F7DE-1F15-2373758373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8957" y="3124979"/>
            <a:ext cx="2768654" cy="231535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9B6EBC7-091C-D082-EEF2-5BAEF6D4FF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08182" y="6070808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图层修改</a:t>
            </a:r>
          </a:p>
        </p:txBody>
      </p:sp>
    </p:spTree>
    <p:extLst>
      <p:ext uri="{BB962C8B-B14F-4D97-AF65-F5344CB8AC3E}">
        <p14:creationId xmlns:p14="http://schemas.microsoft.com/office/powerpoint/2010/main" val="2396480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A7109-3EE6-2CCD-E5A8-31285ED9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E002131-3629-F54E-D2D4-B294B40D5C77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73278BEC-20DF-39E0-F0D9-7B4F4874F8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厂站</a:t>
            </a:r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2EE455D0-E5DB-E32F-777E-8FB0D266E49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A16AE6-8E0E-719C-BB55-7F0ED2EDB633}"/>
              </a:ext>
            </a:extLst>
          </p:cNvPr>
          <p:cNvSpPr txBox="1"/>
          <p:nvPr/>
        </p:nvSpPr>
        <p:spPr>
          <a:xfrm>
            <a:off x="651932" y="851661"/>
            <a:ext cx="10888133" cy="1291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表格填报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图纸中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经济技术指标表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建构筑物一览表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以水厂为例主要参数指标从表格中提取，需保证表格名称、表头与示意图中的保持一致。</a:t>
            </a:r>
            <a:endParaRPr lang="zh-CN" altLang="zh-CN" sz="1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055584-230A-9E52-665E-8D7C5F95A4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103" y="2212633"/>
            <a:ext cx="4951095" cy="37909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40C4F4B-6C16-D836-4ADA-0C71D9928D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857884"/>
            <a:ext cx="5274310" cy="414845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3EC2D18-2C10-5070-E1C1-F086371102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10764" y="6213379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建构筑物一览表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EBEAE5-F4C8-A7EC-DAE8-3719ECE5F68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05603" y="6213379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经济技术指标表</a:t>
            </a:r>
          </a:p>
        </p:txBody>
      </p:sp>
    </p:spTree>
    <p:extLst>
      <p:ext uri="{BB962C8B-B14F-4D97-AF65-F5344CB8AC3E}">
        <p14:creationId xmlns:p14="http://schemas.microsoft.com/office/powerpoint/2010/main" val="134013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83A33-D2EF-01F6-6E2E-3383C84BB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B7EB08B-3C75-D582-B870-7379B5A0FAB0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FBAEB769-5A7F-98DF-A13F-A82C7279D5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厂站</a:t>
            </a:r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F631E083-AC6F-5FAE-5484-071CB7C07ED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1E9447-D9F2-3168-E297-F5770A3C4D85}"/>
              </a:ext>
            </a:extLst>
          </p:cNvPr>
          <p:cNvSpPr txBox="1"/>
          <p:nvPr/>
        </p:nvSpPr>
        <p:spPr>
          <a:xfrm>
            <a:off x="651932" y="851661"/>
            <a:ext cx="10888133" cy="1291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设计标准填报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提取设计标准信息，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在说明中补充，</a:t>
            </a:r>
            <a:r>
              <a:rPr lang="zh-CN" altLang="en-US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软件根据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关键字进行识别，包括：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“建设规模”，“</a:t>
            </a:r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设计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抗震设防烈度”，“</a:t>
            </a:r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建构筑物设计使用年限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”以及“安全等级”。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E9442B-DE72-F304-7BC0-D34BF4E26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652" y="2559962"/>
            <a:ext cx="7160691" cy="351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65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58115-750E-DE93-9BC8-05136520E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DEE0F9C-43D7-701A-6C91-261ED088FB24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53402B7B-D716-C50B-765D-2E8F78DDB7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道路图纸整改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6F1D095B-BEEE-305D-DCDF-A28446AA148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52E174-E2B1-FD2D-FC06-EC7F9BF6B844}"/>
              </a:ext>
            </a:extLst>
          </p:cNvPr>
          <p:cNvSpPr txBox="1"/>
          <p:nvPr/>
        </p:nvSpPr>
        <p:spPr>
          <a:xfrm>
            <a:off x="563162" y="881291"/>
            <a:ext cx="11211150" cy="876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市政道路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工程按照《市政交通基础设施规划图则（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市政道路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）》所规定的内容进行提取，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提取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“模型空间”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，在布局中无法进行有效提取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086A22-FA40-9443-F272-B64B72CB666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77030" y="6202306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道路总平面图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BF0CF3-1B3C-ADD5-4F89-DA288E03E4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39335" y="6133211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软件提取结果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567382-EE37-1688-127C-F443DC1259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162" y="1914503"/>
            <a:ext cx="5274310" cy="38404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D364088-5B70-86D7-A6C9-A7F2E5818A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7472" y="2065526"/>
            <a:ext cx="6123907" cy="36375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3247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27B00-791D-A3D6-CEEF-76DE6D5BE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1AE1952-90C1-E575-5F51-B8A1BD346A4F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8AD2603B-5B95-5518-694B-1BE1F090F2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道路图纸整改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37FA054E-6196-0383-7E08-1FBB833E7F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735E58-61FC-DCF8-C29F-1777F010244C}"/>
              </a:ext>
            </a:extLst>
          </p:cNvPr>
          <p:cNvSpPr txBox="1"/>
          <p:nvPr/>
        </p:nvSpPr>
        <p:spPr>
          <a:xfrm>
            <a:off x="666739" y="809793"/>
            <a:ext cx="10888133" cy="2127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一、图层设置</a:t>
            </a:r>
            <a:endParaRPr lang="en-US" altLang="zh-CN" sz="1800" b="1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道路中线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放置在</a:t>
            </a: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中线</a:t>
            </a: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”的图层中。</a:t>
            </a:r>
            <a:endParaRPr lang="en-US" altLang="zh-CN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将交通附属设施的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文字标注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放置在</a:t>
            </a: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交通附属设施</a:t>
            </a:r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”图层中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将交通附属建筑的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文字标注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放置在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sz="1800" b="1" kern="1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交通附属建筑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”图层中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将红线范围用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闭合的多段线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处理后放入“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道路红线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”图层中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E42DC5-4D4C-D369-1C44-56DA40AC7C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496" y="2974614"/>
            <a:ext cx="5274310" cy="31527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5A21D8A-9D3B-E2DD-B52F-B6CF3E2B23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1461" y="3100419"/>
            <a:ext cx="4807949" cy="282717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53DF115A-DA07-DB93-56EE-B9765EBC887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85833" y="6264438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交通附属设施图层处理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8942F3-7AE8-3A8B-7074-554A9081A9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237617" y="6253583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审查版定位</a:t>
            </a:r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id="{EA2928DB-6E30-C6D3-C7D0-8C9B7B93302C}"/>
              </a:ext>
            </a:extLst>
          </p:cNvPr>
          <p:cNvSpPr/>
          <p:nvPr/>
        </p:nvSpPr>
        <p:spPr>
          <a:xfrm>
            <a:off x="5371377" y="4265152"/>
            <a:ext cx="2760687" cy="49771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963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5E217-058D-65EA-20EA-5E6ACDDBD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C166C42-9443-8552-35DB-1F78B55D00E3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3CC69DBA-000C-DAC8-E8BC-58904BB9CE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道路图纸整改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4BA4CE36-593C-70DC-4F53-2E75BDE2DCC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D85A8C-C11F-AFFE-791F-3146B374FCB9}"/>
              </a:ext>
            </a:extLst>
          </p:cNvPr>
          <p:cNvSpPr txBox="1"/>
          <p:nvPr/>
        </p:nvSpPr>
        <p:spPr>
          <a:xfrm>
            <a:off x="651932" y="851661"/>
            <a:ext cx="10888133" cy="1291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表格填报</a:t>
            </a:r>
            <a:endParaRPr lang="en-US" altLang="zh-CN" b="1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填写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城市道路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审查技术指标一览表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交通附属设施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审查技术指标一览表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交通附属建筑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审查技术指标一览表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注意表头和表格需</a:t>
            </a:r>
            <a:r>
              <a:rPr lang="zh-CN" altLang="en-US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放置在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规划审查</a:t>
            </a:r>
            <a:r>
              <a:rPr lang="en-US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城市道路指标表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”图层中。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1156D4-8C0E-AECD-85D4-2CC9FB74A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098" y="2288277"/>
            <a:ext cx="6863799" cy="40599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2D8C0FF-72D3-1FFD-338E-14A3911A2E10}"/>
              </a:ext>
            </a:extLst>
          </p:cNvPr>
          <p:cNvSpPr txBox="1"/>
          <p:nvPr/>
        </p:nvSpPr>
        <p:spPr>
          <a:xfrm>
            <a:off x="9804399" y="3579582"/>
            <a:ext cx="19812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表格需</a:t>
            </a:r>
            <a:r>
              <a:rPr lang="zh-CN" altLang="en-US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正北朝向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如图纸出图角度需要调整，需先设置表格后进行旋转。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66129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2194719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145CA1">
                  <a:shade val="30000"/>
                  <a:satMod val="115000"/>
                </a:srgbClr>
              </a:gs>
              <a:gs pos="49000">
                <a:srgbClr val="2064A6"/>
              </a:gs>
              <a:gs pos="100000">
                <a:srgbClr val="2064A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00" name="组合 18"/>
          <p:cNvGrpSpPr/>
          <p:nvPr/>
        </p:nvGrpSpPr>
        <p:grpSpPr bwMode="auto">
          <a:xfrm>
            <a:off x="2289175" y="2945273"/>
            <a:ext cx="9348020" cy="1015663"/>
            <a:chOff x="2271358" y="3050377"/>
            <a:chExt cx="9348246" cy="1014787"/>
          </a:xfrm>
        </p:grpSpPr>
        <p:sp>
          <p:nvSpPr>
            <p:cNvPr id="4106" name="文本框 46"/>
            <p:cNvSpPr txBox="1">
              <a:spLocks noChangeArrowheads="1"/>
            </p:cNvSpPr>
            <p:nvPr/>
          </p:nvSpPr>
          <p:spPr bwMode="auto">
            <a:xfrm rot="10800000">
              <a:off x="2271358" y="3050377"/>
              <a:ext cx="824459" cy="101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rPr>
                <a:t>«</a:t>
              </a:r>
              <a:endPara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endParaRPr>
            </a:p>
          </p:txBody>
        </p:sp>
        <p:grpSp>
          <p:nvGrpSpPr>
            <p:cNvPr id="4107" name="组合 17"/>
            <p:cNvGrpSpPr/>
            <p:nvPr/>
          </p:nvGrpSpPr>
          <p:grpSpPr bwMode="auto">
            <a:xfrm>
              <a:off x="3552412" y="3149295"/>
              <a:ext cx="8067192" cy="768777"/>
              <a:chOff x="3844450" y="3168206"/>
              <a:chExt cx="8067192" cy="768777"/>
            </a:xfrm>
          </p:grpSpPr>
          <p:sp>
            <p:nvSpPr>
              <p:cNvPr id="4108" name="文本框 52"/>
              <p:cNvSpPr txBox="1">
                <a:spLocks noChangeArrowheads="1"/>
              </p:cNvSpPr>
              <p:nvPr/>
            </p:nvSpPr>
            <p:spPr bwMode="auto">
              <a:xfrm>
                <a:off x="3844450" y="3168206"/>
                <a:ext cx="1290644" cy="768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03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endParaRPr>
              </a:p>
            </p:txBody>
          </p:sp>
          <p:sp>
            <p:nvSpPr>
              <p:cNvPr id="4110" name="矩形 64"/>
              <p:cNvSpPr>
                <a:spLocks noChangeArrowheads="1"/>
              </p:cNvSpPr>
              <p:nvPr/>
            </p:nvSpPr>
            <p:spPr bwMode="auto">
              <a:xfrm>
                <a:off x="6087538" y="3198956"/>
                <a:ext cx="5824104" cy="707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BDB</a:t>
                </a:r>
                <a:r>
                  <a:rPr lang="zh-CN" altLang="en-US" sz="4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导出</a:t>
                </a:r>
              </a:p>
            </p:txBody>
          </p:sp>
        </p:grpSp>
      </p:grpSp>
      <p:sp>
        <p:nvSpPr>
          <p:cNvPr id="6" name="任意多边形 5"/>
          <p:cNvSpPr/>
          <p:nvPr/>
        </p:nvSpPr>
        <p:spPr>
          <a:xfrm>
            <a:off x="88900" y="1849438"/>
            <a:ext cx="12065000" cy="348456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800" y="1709738"/>
            <a:ext cx="12141200" cy="3255962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492874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32"/>
    </mc:Choice>
    <mc:Fallback xmlns="">
      <p:transition advTm="2132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运行环境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967117"/>
              </p:ext>
            </p:extLst>
          </p:nvPr>
        </p:nvGraphicFramePr>
        <p:xfrm>
          <a:off x="1360090" y="1719933"/>
          <a:ext cx="9471819" cy="3878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29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0939">
                <a:tc gridSpan="2">
                  <a:txBody>
                    <a:bodyPr/>
                    <a:lstStyle/>
                    <a:p>
                      <a:pPr indent="26797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64</a:t>
                      </a:r>
                      <a:r>
                        <a:rPr lang="zh-CN" sz="1900" kern="100" dirty="0">
                          <a:effectLst/>
                        </a:rPr>
                        <a:t>位环境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操作系统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Microsoft Windows </a:t>
                      </a:r>
                      <a:r>
                        <a:rPr lang="en-US" altLang="zh-CN" sz="1900" kern="100" dirty="0">
                          <a:effectLst/>
                        </a:rPr>
                        <a:t>7</a:t>
                      </a:r>
                      <a:r>
                        <a:rPr lang="zh-CN" altLang="en-US" sz="1900" kern="100" dirty="0">
                          <a:effectLst/>
                        </a:rPr>
                        <a:t>及以上</a:t>
                      </a: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>
                          <a:effectLst/>
                        </a:rPr>
                        <a:t>CPU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Intel(R) Core™ i3/i5/i7 </a:t>
                      </a:r>
                      <a:r>
                        <a:rPr lang="zh-CN" sz="1900" kern="100" dirty="0">
                          <a:effectLst/>
                        </a:rPr>
                        <a:t>系列，</a:t>
                      </a:r>
                      <a:r>
                        <a:rPr lang="en-US" sz="1900" kern="100" dirty="0">
                          <a:effectLst/>
                        </a:rPr>
                        <a:t>2.0GHZ</a:t>
                      </a:r>
                      <a:r>
                        <a:rPr lang="zh-CN" sz="1900" kern="100" dirty="0">
                          <a:effectLst/>
                        </a:rPr>
                        <a:t>及以上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内存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8G</a:t>
                      </a:r>
                      <a:r>
                        <a:rPr lang="zh-CN" sz="1900" kern="100" dirty="0">
                          <a:effectLst/>
                        </a:rPr>
                        <a:t>及以上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显示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宽屏显示器（</a:t>
                      </a:r>
                      <a:r>
                        <a:rPr lang="en-US" sz="1900" kern="100" dirty="0">
                          <a:effectLst/>
                        </a:rPr>
                        <a:t>16:9</a:t>
                      </a:r>
                      <a:r>
                        <a:rPr lang="zh-CN" sz="1900" kern="100" dirty="0">
                          <a:effectLst/>
                        </a:rPr>
                        <a:t>），双屏，分辨率</a:t>
                      </a:r>
                      <a:r>
                        <a:rPr lang="en-US" sz="1900" kern="100" dirty="0">
                          <a:effectLst/>
                        </a:rPr>
                        <a:t>1920*1080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硬盘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500M</a:t>
                      </a:r>
                      <a:r>
                        <a:rPr lang="zh-CN" sz="1900" kern="100" dirty="0">
                          <a:effectLst/>
                        </a:rPr>
                        <a:t>及以上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939">
                <a:tc gridSpan="2">
                  <a:txBody>
                    <a:bodyPr/>
                    <a:lstStyle/>
                    <a:p>
                      <a:pPr indent="26797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相关软件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>
                          <a:effectLst/>
                        </a:rPr>
                        <a:t>CAD 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kern="100" dirty="0">
                          <a:effectLst/>
                          <a:sym typeface="+mn-ea"/>
                        </a:rPr>
                        <a:t>AutoCAD 2014</a:t>
                      </a:r>
                      <a:r>
                        <a:rPr lang="zh-CN" altLang="en-US" sz="1900" kern="100" dirty="0">
                          <a:effectLst/>
                          <a:sym typeface="+mn-ea"/>
                        </a:rPr>
                        <a:t>、</a:t>
                      </a:r>
                      <a:r>
                        <a:rPr lang="en-US" sz="1900" kern="100" dirty="0">
                          <a:effectLst/>
                          <a:sym typeface="+mn-ea"/>
                        </a:rPr>
                        <a:t>AutoCAD 2016</a:t>
                      </a:r>
                      <a:r>
                        <a:rPr lang="zh-CN" altLang="en-US" sz="1900" kern="100" dirty="0">
                          <a:effectLst/>
                          <a:sym typeface="+mn-ea"/>
                        </a:rPr>
                        <a:t>、</a:t>
                      </a:r>
                      <a:r>
                        <a:rPr lang="en-US" sz="1900" kern="100" dirty="0">
                          <a:effectLst/>
                        </a:rPr>
                        <a:t>AutoCAD 2018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0939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其他</a:t>
                      </a:r>
                      <a:endParaRPr lang="zh-CN" sz="19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Microsoft.NET Framework4.0</a:t>
                      </a:r>
                      <a:r>
                        <a:rPr lang="zh-CN" sz="1900" kern="100" dirty="0">
                          <a:effectLst/>
                        </a:rPr>
                        <a:t>及以上</a:t>
                      </a:r>
                      <a:endParaRPr lang="zh-CN" sz="19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6713" marR="126713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页脚占位符 1"/>
          <p:cNvSpPr>
            <a:spLocks noGrp="1"/>
          </p:cNvSpPr>
          <p:nvPr>
            <p:ph type="ftr" sz="quarter" idx="12"/>
          </p:nvPr>
        </p:nvSpPr>
        <p:spPr>
          <a:xfrm>
            <a:off x="4537724" y="6492875"/>
            <a:ext cx="3116552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  <p:extLst>
      <p:ext uri="{BB962C8B-B14F-4D97-AF65-F5344CB8AC3E}">
        <p14:creationId xmlns:p14="http://schemas.microsoft.com/office/powerpoint/2010/main" val="391279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898" y="-1"/>
            <a:ext cx="4019909" cy="6858000"/>
          </a:xfrm>
          <a:prstGeom prst="rect">
            <a:avLst/>
          </a:prstGeom>
          <a:gradFill flip="none" rotWithShape="1">
            <a:gsLst>
              <a:gs pos="0">
                <a:srgbClr val="2064A6">
                  <a:shade val="30000"/>
                  <a:satMod val="115000"/>
                </a:srgbClr>
              </a:gs>
              <a:gs pos="50000">
                <a:srgbClr val="2064A6">
                  <a:shade val="67500"/>
                  <a:satMod val="115000"/>
                </a:srgbClr>
              </a:gs>
              <a:gs pos="100000">
                <a:srgbClr val="2064A6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808359" y="2807283"/>
            <a:ext cx="3995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目 录</a:t>
            </a:r>
          </a:p>
        </p:txBody>
      </p:sp>
      <p:grpSp>
        <p:nvGrpSpPr>
          <p:cNvPr id="13" name="组合 17"/>
          <p:cNvGrpSpPr/>
          <p:nvPr/>
        </p:nvGrpSpPr>
        <p:grpSpPr bwMode="auto">
          <a:xfrm>
            <a:off x="6387906" y="1360993"/>
            <a:ext cx="1039812" cy="1016000"/>
            <a:chOff x="7024756" y="787736"/>
            <a:chExt cx="1040590" cy="1015663"/>
          </a:xfrm>
        </p:grpSpPr>
        <p:sp>
          <p:nvSpPr>
            <p:cNvPr id="14" name="文本框 16"/>
            <p:cNvSpPr txBox="1">
              <a:spLocks noChangeArrowheads="1"/>
            </p:cNvSpPr>
            <p:nvPr/>
          </p:nvSpPr>
          <p:spPr bwMode="auto">
            <a:xfrm>
              <a:off x="7024756" y="787736"/>
              <a:ext cx="104059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solidFill>
                    <a:srgbClr val="145CA1"/>
                  </a:solidFill>
                  <a:latin typeface="Aharoni" panose="02010803020104030203" pitchFamily="2" charset="-79"/>
                  <a:ea typeface="LiHei Pro"/>
                  <a:cs typeface="Aharoni" panose="02010803020104030203" pitchFamily="2" charset="-79"/>
                </a:rPr>
                <a:t>01</a:t>
              </a:r>
              <a:endParaRPr lang="zh-CN" altLang="en-US" sz="6000" dirty="0">
                <a:solidFill>
                  <a:srgbClr val="145CA1"/>
                </a:solidFill>
                <a:latin typeface="Aharoni" panose="02010803020104030203" pitchFamily="2" charset="-79"/>
                <a:ea typeface="LiHei Pro"/>
                <a:cs typeface="Aharoni" panose="02010803020104030203" pitchFamily="2" charset="-79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7480709" y="1313025"/>
              <a:ext cx="452777" cy="434831"/>
            </a:xfrm>
            <a:prstGeom prst="line">
              <a:avLst/>
            </a:prstGeom>
            <a:ln>
              <a:solidFill>
                <a:srgbClr val="2064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42"/>
          <p:cNvGrpSpPr/>
          <p:nvPr/>
        </p:nvGrpSpPr>
        <p:grpSpPr bwMode="auto">
          <a:xfrm>
            <a:off x="6387906" y="2263033"/>
            <a:ext cx="1039812" cy="1016000"/>
            <a:chOff x="7024756" y="787736"/>
            <a:chExt cx="1040590" cy="1015663"/>
          </a:xfrm>
        </p:grpSpPr>
        <p:sp>
          <p:nvSpPr>
            <p:cNvPr id="17" name="文本框 43"/>
            <p:cNvSpPr txBox="1">
              <a:spLocks noChangeArrowheads="1"/>
            </p:cNvSpPr>
            <p:nvPr/>
          </p:nvSpPr>
          <p:spPr bwMode="auto">
            <a:xfrm>
              <a:off x="7024756" y="787736"/>
              <a:ext cx="104059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6000" dirty="0">
                  <a:solidFill>
                    <a:srgbClr val="145CA1"/>
                  </a:solidFill>
                  <a:latin typeface="Aharoni" panose="02010803020104030203" pitchFamily="2" charset="-79"/>
                  <a:ea typeface="LiHei Pro"/>
                  <a:cs typeface="Aharoni" panose="02010803020104030203" pitchFamily="2" charset="-79"/>
                </a:rPr>
                <a:t>02</a:t>
              </a:r>
              <a:endParaRPr lang="zh-CN" altLang="en-US" sz="6000" dirty="0">
                <a:solidFill>
                  <a:srgbClr val="145CA1"/>
                </a:solidFill>
                <a:latin typeface="Aharoni" panose="02010803020104030203" pitchFamily="2" charset="-79"/>
                <a:ea typeface="LiHei Pro"/>
                <a:cs typeface="Aharoni" panose="02010803020104030203" pitchFamily="2" charset="-79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7480709" y="1313024"/>
              <a:ext cx="452777" cy="434831"/>
            </a:xfrm>
            <a:prstGeom prst="line">
              <a:avLst/>
            </a:prstGeom>
            <a:ln>
              <a:solidFill>
                <a:srgbClr val="2064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 bwMode="auto">
          <a:xfrm>
            <a:off x="7640444" y="2587290"/>
            <a:ext cx="344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图纸规整</a:t>
            </a:r>
          </a:p>
        </p:txBody>
      </p:sp>
      <p:sp>
        <p:nvSpPr>
          <p:cNvPr id="29" name="矩形 28"/>
          <p:cNvSpPr/>
          <p:nvPr/>
        </p:nvSpPr>
        <p:spPr bwMode="auto">
          <a:xfrm>
            <a:off x="7640444" y="1607383"/>
            <a:ext cx="344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报建流程</a:t>
            </a:r>
          </a:p>
        </p:txBody>
      </p:sp>
      <p:grpSp>
        <p:nvGrpSpPr>
          <p:cNvPr id="20" name="组合 42"/>
          <p:cNvGrpSpPr/>
          <p:nvPr/>
        </p:nvGrpSpPr>
        <p:grpSpPr bwMode="auto">
          <a:xfrm>
            <a:off x="6387906" y="3165073"/>
            <a:ext cx="1039812" cy="1016000"/>
            <a:chOff x="7024756" y="-24690"/>
            <a:chExt cx="1040590" cy="1015663"/>
          </a:xfrm>
        </p:grpSpPr>
        <p:sp>
          <p:nvSpPr>
            <p:cNvPr id="21" name="文本框 43"/>
            <p:cNvSpPr txBox="1">
              <a:spLocks noChangeArrowheads="1"/>
            </p:cNvSpPr>
            <p:nvPr/>
          </p:nvSpPr>
          <p:spPr bwMode="auto">
            <a:xfrm>
              <a:off x="7024756" y="-24690"/>
              <a:ext cx="104059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6000" dirty="0">
                  <a:solidFill>
                    <a:srgbClr val="145CA1"/>
                  </a:solidFill>
                  <a:latin typeface="Aharoni" panose="02010803020104030203" pitchFamily="2" charset="-79"/>
                  <a:ea typeface="LiHei Pro"/>
                  <a:cs typeface="Aharoni" panose="02010803020104030203" pitchFamily="2" charset="-79"/>
                </a:rPr>
                <a:t>03</a:t>
              </a:r>
              <a:endParaRPr lang="zh-CN" altLang="en-US" sz="6000" dirty="0">
                <a:solidFill>
                  <a:srgbClr val="145CA1"/>
                </a:solidFill>
                <a:latin typeface="Aharoni" panose="02010803020104030203" pitchFamily="2" charset="-79"/>
                <a:ea typeface="LiHei Pro"/>
                <a:cs typeface="Aharoni" panose="02010803020104030203" pitchFamily="2" charset="-79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7612569" y="399686"/>
              <a:ext cx="452777" cy="434831"/>
            </a:xfrm>
            <a:prstGeom prst="line">
              <a:avLst/>
            </a:prstGeom>
            <a:ln>
              <a:solidFill>
                <a:srgbClr val="2064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 bwMode="auto">
          <a:xfrm>
            <a:off x="7612456" y="3476646"/>
            <a:ext cx="344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BDB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导出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492875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grpSp>
        <p:nvGrpSpPr>
          <p:cNvPr id="4" name="组合 42">
            <a:extLst>
              <a:ext uri="{FF2B5EF4-FFF2-40B4-BE49-F238E27FC236}">
                <a16:creationId xmlns:a16="http://schemas.microsoft.com/office/drawing/2014/main" id="{812A7725-8A1B-1221-FC6B-58034FC226B3}"/>
              </a:ext>
            </a:extLst>
          </p:cNvPr>
          <p:cNvGrpSpPr/>
          <p:nvPr/>
        </p:nvGrpSpPr>
        <p:grpSpPr bwMode="auto">
          <a:xfrm>
            <a:off x="6387906" y="4131311"/>
            <a:ext cx="1039812" cy="1016000"/>
            <a:chOff x="7024756" y="-24690"/>
            <a:chExt cx="1040590" cy="1015663"/>
          </a:xfrm>
        </p:grpSpPr>
        <p:sp>
          <p:nvSpPr>
            <p:cNvPr id="5" name="文本框 43">
              <a:extLst>
                <a:ext uri="{FF2B5EF4-FFF2-40B4-BE49-F238E27FC236}">
                  <a16:creationId xmlns:a16="http://schemas.microsoft.com/office/drawing/2014/main" id="{EC522C2C-2F11-D51F-58E6-5797179A31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4756" y="-24690"/>
              <a:ext cx="104059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6000" dirty="0">
                  <a:solidFill>
                    <a:srgbClr val="145CA1"/>
                  </a:solidFill>
                  <a:latin typeface="Aharoni" panose="02010803020104030203" pitchFamily="2" charset="-79"/>
                  <a:ea typeface="LiHei Pro"/>
                  <a:cs typeface="Aharoni" panose="02010803020104030203" pitchFamily="2" charset="-79"/>
                </a:rPr>
                <a:t>04</a:t>
              </a:r>
              <a:endParaRPr lang="zh-CN" altLang="en-US" sz="6000" dirty="0">
                <a:solidFill>
                  <a:srgbClr val="145CA1"/>
                </a:solidFill>
                <a:latin typeface="Aharoni" panose="02010803020104030203" pitchFamily="2" charset="-79"/>
                <a:ea typeface="LiHei Pro"/>
                <a:cs typeface="Aharoni" panose="02010803020104030203" pitchFamily="2" charset="-79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51CDA6D-3F19-EA01-F65F-8BD431BFBAF5}"/>
                </a:ext>
              </a:extLst>
            </p:cNvPr>
            <p:cNvCxnSpPr/>
            <p:nvPr/>
          </p:nvCxnSpPr>
          <p:spPr>
            <a:xfrm flipH="1">
              <a:off x="7612569" y="399686"/>
              <a:ext cx="452777" cy="434831"/>
            </a:xfrm>
            <a:prstGeom prst="line">
              <a:avLst/>
            </a:prstGeom>
            <a:ln>
              <a:solidFill>
                <a:srgbClr val="2064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A723FB1D-BB6A-926E-752C-7F1958581AAE}"/>
              </a:ext>
            </a:extLst>
          </p:cNvPr>
          <p:cNvSpPr/>
          <p:nvPr/>
        </p:nvSpPr>
        <p:spPr bwMode="auto">
          <a:xfrm>
            <a:off x="7612456" y="4442884"/>
            <a:ext cx="344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材料申报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32"/>
    </mc:Choice>
    <mc:Fallback xmlns="">
      <p:transition advTm="213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2286" y="772028"/>
            <a:ext cx="1037323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 dirty="0">
                <a:latin typeface="+mj-ea"/>
                <a:ea typeface="+mj-ea"/>
              </a:rPr>
              <a:t>如何安装：</a:t>
            </a:r>
            <a:r>
              <a:rPr lang="zh-CN" altLang="zh-CN" sz="1600" dirty="0"/>
              <a:t>双击文件夹内的“市政电子图件报审CAD提取端插件  x64”文件，进行安装。</a:t>
            </a:r>
            <a:endParaRPr lang="zh-CN" altLang="en-US" sz="2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25828" y="1338553"/>
            <a:ext cx="292794" cy="198094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安装包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125828" y="4239699"/>
            <a:ext cx="292794" cy="198094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桌面快捷方式</a:t>
            </a:r>
          </a:p>
        </p:txBody>
      </p:sp>
      <p:sp>
        <p:nvSpPr>
          <p:cNvPr id="16" name="下箭头 15"/>
          <p:cNvSpPr/>
          <p:nvPr/>
        </p:nvSpPr>
        <p:spPr>
          <a:xfrm>
            <a:off x="1618878" y="3699678"/>
            <a:ext cx="1295400" cy="355600"/>
          </a:xfrm>
          <a:prstGeom prst="downArrow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064A6"/>
                </a:solidFill>
              </a:rPr>
              <a:t>安装与卸载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2"/>
          </p:nvPr>
        </p:nvSpPr>
        <p:spPr>
          <a:xfrm>
            <a:off x="4588058" y="6492875"/>
            <a:ext cx="3015884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895" y="1519555"/>
            <a:ext cx="1304925" cy="161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715" y="4453890"/>
            <a:ext cx="1038225" cy="15525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7750" y="4793615"/>
            <a:ext cx="78676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/>
              <a:t>（1）：根据本机已经安装的AutoCAD版本，勾选相应的插件选项。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>
                <a:sym typeface="+mn-ea"/>
              </a:rPr>
              <a:t>（2）：选择安装目录。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>
                <a:sym typeface="+mn-ea"/>
              </a:rPr>
              <a:t>（3）：点击“安装”按钮，自动安装本插件。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/>
              <a:t>（4）：安装后，双击启动AutoCAD后，会显示本插件的功能菜单。</a:t>
            </a:r>
            <a:endParaRPr lang="zh-CN" altLang="en-US" sz="2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A1E1B24-EBAB-DD5B-2160-EAAF36BF14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5701" y="1606884"/>
            <a:ext cx="4100597" cy="3055921"/>
          </a:xfrm>
          <a:prstGeom prst="rect">
            <a:avLst/>
          </a:prstGeom>
        </p:spPr>
      </p:pic>
      <p:pic>
        <p:nvPicPr>
          <p:cNvPr id="8" name="图片 7" descr="图形用户界面&#10;&#10;描述已自动生成">
            <a:extLst>
              <a:ext uri="{FF2B5EF4-FFF2-40B4-BE49-F238E27FC236}">
                <a16:creationId xmlns:a16="http://schemas.microsoft.com/office/drawing/2014/main" id="{05132BB8-D8E6-3F6B-6446-DA114BC6A1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4" t="857" r="46549" b="51999"/>
          <a:stretch/>
        </p:blipFill>
        <p:spPr>
          <a:xfrm>
            <a:off x="8473789" y="1768185"/>
            <a:ext cx="3238152" cy="2582357"/>
          </a:xfrm>
          <a:prstGeom prst="rect">
            <a:avLst/>
          </a:prstGeom>
        </p:spPr>
      </p:pic>
      <p:pic>
        <p:nvPicPr>
          <p:cNvPr id="11" name="图片 10" descr="图标&#10;&#10;描述已自动生成">
            <a:extLst>
              <a:ext uri="{FF2B5EF4-FFF2-40B4-BE49-F238E27FC236}">
                <a16:creationId xmlns:a16="http://schemas.microsoft.com/office/drawing/2014/main" id="{CB18673C-8C24-7A60-A2E6-9F502AC8670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705" y="1990105"/>
            <a:ext cx="338922" cy="338922"/>
          </a:xfrm>
          <a:prstGeom prst="rect">
            <a:avLst/>
          </a:prstGeom>
        </p:spPr>
      </p:pic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6F877114-EE33-D27C-F90B-9F39D2B99E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705" y="2212025"/>
            <a:ext cx="338922" cy="338922"/>
          </a:xfrm>
          <a:prstGeom prst="rect">
            <a:avLst/>
          </a:prstGeom>
        </p:spPr>
      </p:pic>
      <p:pic>
        <p:nvPicPr>
          <p:cNvPr id="17" name="图片 16" descr="图标&#10;&#10;描述已自动生成">
            <a:extLst>
              <a:ext uri="{FF2B5EF4-FFF2-40B4-BE49-F238E27FC236}">
                <a16:creationId xmlns:a16="http://schemas.microsoft.com/office/drawing/2014/main" id="{5621AD07-20BA-6A8E-CFCF-64E7B4BBFC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705" y="2457154"/>
            <a:ext cx="338922" cy="338922"/>
          </a:xfrm>
          <a:prstGeom prst="rect">
            <a:avLst/>
          </a:prstGeom>
        </p:spPr>
      </p:pic>
      <p:pic>
        <p:nvPicPr>
          <p:cNvPr id="20" name="图片 19" descr="图标&#10;&#10;描述已自动生成">
            <a:extLst>
              <a:ext uri="{FF2B5EF4-FFF2-40B4-BE49-F238E27FC236}">
                <a16:creationId xmlns:a16="http://schemas.microsoft.com/office/drawing/2014/main" id="{A2FD1197-EAE3-2D2E-A5D7-A3256DEB47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822700"/>
            <a:ext cx="215900" cy="215900"/>
          </a:xfrm>
          <a:prstGeom prst="rect">
            <a:avLst/>
          </a:prstGeom>
        </p:spPr>
      </p:pic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461EBF40-3C02-0DC8-CC6C-B265E972D7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216" y="2753531"/>
            <a:ext cx="215900" cy="2159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FF43716-8E1C-91E8-66A3-5BC002F593F2}"/>
              </a:ext>
            </a:extLst>
          </p:cNvPr>
          <p:cNvSpPr txBox="1"/>
          <p:nvPr/>
        </p:nvSpPr>
        <p:spPr>
          <a:xfrm>
            <a:off x="7768622" y="4386975"/>
            <a:ext cx="464848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AutoCAD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经典不支持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ribbon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按钮，无法加载菜单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855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功能菜单</a:t>
            </a:r>
          </a:p>
        </p:txBody>
      </p:sp>
      <p:pic>
        <p:nvPicPr>
          <p:cNvPr id="5" name="图片 4" descr="电脑软件截图&#10;&#10;描述已自动生成">
            <a:extLst>
              <a:ext uri="{FF2B5EF4-FFF2-40B4-BE49-F238E27FC236}">
                <a16:creationId xmlns:a16="http://schemas.microsoft.com/office/drawing/2014/main" id="{4F19287D-329D-815F-2EC6-03569BDF6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44" y="786731"/>
            <a:ext cx="9742311" cy="58218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1793A-7720-E6C7-5BAF-15CB5E8E2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6DA120A-DCEB-F2F2-1DB9-CA3F1BF681BA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BFC85DF3-96DA-9969-3AF6-EB1FA20A0F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软件操作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F705393C-B311-482D-1BAC-7A0894BAAC5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FCF64DF-40FD-5B14-DCEA-995FE6329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41" y="919953"/>
            <a:ext cx="4756419" cy="290211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A4ECE02-CCB9-DD8D-B64D-27D6FE84A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71" y="890681"/>
            <a:ext cx="4431323" cy="29313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FE7A6AF-89E5-10A9-D847-65D8137755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441" y="4004875"/>
            <a:ext cx="4756419" cy="25744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8E42632-B3AA-4F9E-C4DF-8749ACB366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0652"/>
          <a:stretch/>
        </p:blipFill>
        <p:spPr>
          <a:xfrm>
            <a:off x="6570971" y="4685983"/>
            <a:ext cx="4313344" cy="94297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D63ED41-54E5-A15E-B69E-38AC9241D703}"/>
              </a:ext>
            </a:extLst>
          </p:cNvPr>
          <p:cNvSpPr txBox="1"/>
          <p:nvPr/>
        </p:nvSpPr>
        <p:spPr>
          <a:xfrm>
            <a:off x="376330" y="1616699"/>
            <a:ext cx="478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kern="100">
                <a:latin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点击提取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60634D-1D32-46CC-4C69-6714B1E6ADB4}"/>
              </a:ext>
            </a:extLst>
          </p:cNvPr>
          <p:cNvSpPr txBox="1"/>
          <p:nvPr/>
        </p:nvSpPr>
        <p:spPr>
          <a:xfrm>
            <a:off x="11096559" y="1616699"/>
            <a:ext cx="478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kern="100">
                <a:latin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框选范围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8CFE04A-7C9E-E194-F46B-9070764725E3}"/>
              </a:ext>
            </a:extLst>
          </p:cNvPr>
          <p:cNvSpPr txBox="1"/>
          <p:nvPr/>
        </p:nvSpPr>
        <p:spPr>
          <a:xfrm>
            <a:off x="377505" y="4674851"/>
            <a:ext cx="478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kern="100">
                <a:latin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指标自检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ACF4DB6-5907-11AC-E58D-F33C70188599}"/>
              </a:ext>
            </a:extLst>
          </p:cNvPr>
          <p:cNvSpPr txBox="1"/>
          <p:nvPr/>
        </p:nvSpPr>
        <p:spPr>
          <a:xfrm>
            <a:off x="11096559" y="4674851"/>
            <a:ext cx="478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 kern="100">
                <a:latin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结果输出</a:t>
            </a:r>
          </a:p>
        </p:txBody>
      </p:sp>
    </p:spTree>
    <p:extLst>
      <p:ext uri="{BB962C8B-B14F-4D97-AF65-F5344CB8AC3E}">
        <p14:creationId xmlns:p14="http://schemas.microsoft.com/office/powerpoint/2010/main" val="3277566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3641D-FBF5-9801-813D-FF5A97FB5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3101984-2C60-54D5-D0C0-DCBB5C4717DD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AFADF062-72FB-FD3A-769F-82664F0BF3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输出结果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478ED10E-92F4-CC1F-3FCD-D8227AEF994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484CEC9-485D-4719-856C-EFA395287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471" y="2000406"/>
            <a:ext cx="4804780" cy="274792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E66B68D-744F-B445-DDB0-6C91D96710D9}"/>
              </a:ext>
            </a:extLst>
          </p:cNvPr>
          <p:cNvSpPr txBox="1"/>
          <p:nvPr/>
        </p:nvSpPr>
        <p:spPr>
          <a:xfrm>
            <a:off x="651933" y="909716"/>
            <a:ext cx="10888133" cy="876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软件输出结果为</a:t>
            </a:r>
            <a:r>
              <a:rPr lang="en-US" altLang="zh-CN" b="1" kern="100" dirty="0">
                <a:latin typeface="+mj-ea"/>
                <a:ea typeface="+mj-ea"/>
                <a:cs typeface="Times New Roman" panose="02020603050405020304" pitchFamily="18" charset="0"/>
              </a:rPr>
              <a:t>BDB</a:t>
            </a:r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文件和相对应的</a:t>
            </a:r>
            <a:r>
              <a:rPr lang="en-US" altLang="zh-CN" b="1" kern="100" dirty="0">
                <a:latin typeface="+mj-ea"/>
                <a:ea typeface="+mj-ea"/>
                <a:cs typeface="Times New Roman" panose="02020603050405020304" pitchFamily="18" charset="0"/>
              </a:rPr>
              <a:t>PDF</a:t>
            </a:r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文件</a:t>
            </a: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+mj-ea"/>
                <a:ea typeface="+mj-ea"/>
                <a:cs typeface="Times New Roman" panose="02020603050405020304" pitchFamily="18" charset="0"/>
              </a:rPr>
              <a:t>PDF</a:t>
            </a: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文件需要按照</a:t>
            </a:r>
            <a:r>
              <a:rPr lang="en-US" altLang="zh-CN" kern="1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指南</a:t>
            </a:r>
            <a:r>
              <a:rPr lang="en-US" altLang="zh-CN" kern="1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要求加盖</a:t>
            </a:r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电子印章，</a:t>
            </a:r>
            <a:r>
              <a:rPr lang="zh-CN" altLang="en-US" kern="100" dirty="0">
                <a:latin typeface="+mj-ea"/>
                <a:ea typeface="+mj-ea"/>
                <a:cs typeface="Times New Roman" panose="02020603050405020304" pitchFamily="18" charset="0"/>
              </a:rPr>
              <a:t>项目在线提交时会</a:t>
            </a:r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进行有效性检验。</a:t>
            </a:r>
            <a:endParaRPr lang="en-US" altLang="zh-CN" kern="1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89579510-5324-33BB-43A7-D8CD8511CB80}"/>
              </a:ext>
            </a:extLst>
          </p:cNvPr>
          <p:cNvGraphicFramePr>
            <a:graphicFrameLocks noGrp="1"/>
          </p:cNvGraphicFramePr>
          <p:nvPr/>
        </p:nvGraphicFramePr>
        <p:xfrm>
          <a:off x="964045" y="1997602"/>
          <a:ext cx="4339501" cy="4066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5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功能名称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输出结果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市政管线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BDB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文件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同项目名的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PDF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平纵断图纸</a:t>
                      </a:r>
                      <a:endParaRPr lang="zh-CN" sz="14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厂站类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平面图纸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综合管廊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平纵剖图纸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市政道路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平面图纸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公路工程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平面图纸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5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河道工程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平面图纸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86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轨道交通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按照不同的专业类型，除路基工程有纵断以外其他均为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BDB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文件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同项目名的</a:t>
                      </a:r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PDF</a:t>
                      </a: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平面图纸</a:t>
                      </a:r>
                    </a:p>
                    <a:p>
                      <a:pPr>
                        <a:buNone/>
                      </a:pP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8E504D3-E8F2-8566-7D29-5B9014EF3BF7}"/>
              </a:ext>
            </a:extLst>
          </p:cNvPr>
          <p:cNvSpPr txBox="1"/>
          <p:nvPr/>
        </p:nvSpPr>
        <p:spPr>
          <a:xfrm>
            <a:off x="5571066" y="4778770"/>
            <a:ext cx="61542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300"/>
              </a:spcBef>
              <a:spcAft>
                <a:spcPts val="130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BDB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校验工具主要校验内容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zh-CN" sz="1800" b="1" kern="100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349BCB-9117-97BF-D156-1B0963769832}"/>
              </a:ext>
            </a:extLst>
          </p:cNvPr>
          <p:cNvSpPr txBox="1"/>
          <p:nvPr/>
        </p:nvSpPr>
        <p:spPr>
          <a:xfrm>
            <a:off x="5571066" y="5141080"/>
            <a:ext cx="6287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1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、校验盖章的有效性；</a:t>
            </a:r>
            <a:endParaRPr lang="en-US" altLang="zh-CN" sz="1800" b="1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altLang="zh-CN" b="1" dirty="0">
                <a:solidFill>
                  <a:schemeClr val="dk1"/>
                </a:solidFill>
              </a:rPr>
              <a:t>2</a:t>
            </a:r>
            <a:r>
              <a:rPr lang="zh-CN" altLang="en-US" b="1" dirty="0">
                <a:solidFill>
                  <a:schemeClr val="dk1"/>
                </a:solidFill>
              </a:rPr>
              <a:t>、校验</a:t>
            </a:r>
            <a:r>
              <a:rPr lang="en-US" altLang="zh-CN" b="1" dirty="0">
                <a:solidFill>
                  <a:schemeClr val="dk1"/>
                </a:solidFill>
              </a:rPr>
              <a:t>BDB</a:t>
            </a:r>
            <a:r>
              <a:rPr lang="zh-CN" altLang="en-US" b="1" dirty="0">
                <a:solidFill>
                  <a:schemeClr val="dk1"/>
                </a:solidFill>
              </a:rPr>
              <a:t>和</a:t>
            </a:r>
            <a:r>
              <a:rPr lang="en-US" altLang="zh-CN" b="1" dirty="0">
                <a:solidFill>
                  <a:schemeClr val="dk1"/>
                </a:solidFill>
              </a:rPr>
              <a:t>PDF</a:t>
            </a:r>
            <a:r>
              <a:rPr lang="zh-CN" altLang="en-US" b="1" dirty="0">
                <a:solidFill>
                  <a:schemeClr val="dk1"/>
                </a:solidFill>
              </a:rPr>
              <a:t>文件是否同源；</a:t>
            </a:r>
            <a:endParaRPr lang="en-US" altLang="zh-CN" b="1" dirty="0">
              <a:solidFill>
                <a:schemeClr val="dk1"/>
              </a:solidFill>
            </a:endParaRPr>
          </a:p>
          <a:p>
            <a:pPr>
              <a:buNone/>
            </a:pPr>
            <a:r>
              <a:rPr lang="en-US" altLang="zh-CN" sz="1800" b="1" dirty="0">
                <a:solidFill>
                  <a:schemeClr val="dk1"/>
                </a:solidFill>
              </a:rPr>
              <a:t>3</a:t>
            </a:r>
            <a:r>
              <a:rPr lang="zh-CN" altLang="en-US" sz="1800" b="1" dirty="0">
                <a:solidFill>
                  <a:schemeClr val="dk1"/>
                </a:solidFill>
              </a:rPr>
              <a:t>、校验报建版版本是否为最新版。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786455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3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操作演示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3937" y="1174343"/>
            <a:ext cx="2654054" cy="2949982"/>
            <a:chOff x="578611" y="1174343"/>
            <a:chExt cx="2654054" cy="2949982"/>
          </a:xfrm>
        </p:grpSpPr>
        <p:sp>
          <p:nvSpPr>
            <p:cNvPr id="6" name="矩形: 圆角 24"/>
            <p:cNvSpPr/>
            <p:nvPr/>
          </p:nvSpPr>
          <p:spPr>
            <a:xfrm>
              <a:off x="619126" y="1782761"/>
              <a:ext cx="2593506" cy="234156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“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模型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”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空间，</a:t>
              </a:r>
            </a:p>
            <a:p>
              <a:pPr indent="0">
                <a:lnSpc>
                  <a:spcPct val="120000"/>
                </a:lnSpc>
                <a:buFont typeface="Wingdings" panose="05000000000000000000" pitchFamily="2" charset="2"/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框选然后提取数据。</a:t>
              </a: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  <a:p>
              <a:pPr indent="0">
                <a:lnSpc>
                  <a:spcPct val="120000"/>
                </a:lnSpc>
                <a:buFont typeface="Wingdings" panose="05000000000000000000" pitchFamily="2" charset="2"/>
                <a:buNone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“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布局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”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空间，</a:t>
              </a:r>
            </a:p>
            <a:p>
              <a:pPr indent="0">
                <a:lnSpc>
                  <a:spcPct val="120000"/>
                </a:lnSpc>
                <a:buFont typeface="Wingdings" panose="05000000000000000000" pitchFamily="2" charset="2"/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框选然后提取数据。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78611" y="1174343"/>
              <a:ext cx="2654054" cy="524068"/>
              <a:chOff x="2471723" y="2312679"/>
              <a:chExt cx="2754397" cy="644525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2471723" y="2312679"/>
                <a:ext cx="2754397" cy="644525"/>
                <a:chOff x="4709034" y="2311400"/>
                <a:chExt cx="2754397" cy="644525"/>
              </a:xfrm>
            </p:grpSpPr>
            <p:sp>
              <p:nvSpPr>
                <p:cNvPr id="11" name="Freeform 19"/>
                <p:cNvSpPr>
                  <a:spLocks noEditPoints="1"/>
                </p:cNvSpPr>
                <p:nvPr/>
              </p:nvSpPr>
              <p:spPr bwMode="auto">
                <a:xfrm>
                  <a:off x="4837113" y="2311400"/>
                  <a:ext cx="2626318" cy="644525"/>
                </a:xfrm>
                <a:custGeom>
                  <a:avLst/>
                  <a:gdLst>
                    <a:gd name="T0" fmla="*/ 1573 w 1573"/>
                    <a:gd name="T1" fmla="*/ 406 h 406"/>
                    <a:gd name="T2" fmla="*/ 140 w 1573"/>
                    <a:gd name="T3" fmla="*/ 406 h 406"/>
                    <a:gd name="T4" fmla="*/ 0 w 1573"/>
                    <a:gd name="T5" fmla="*/ 268 h 406"/>
                    <a:gd name="T6" fmla="*/ 0 w 1573"/>
                    <a:gd name="T7" fmla="*/ 0 h 406"/>
                    <a:gd name="T8" fmla="*/ 1478 w 1573"/>
                    <a:gd name="T9" fmla="*/ 0 h 406"/>
                    <a:gd name="T10" fmla="*/ 1573 w 1573"/>
                    <a:gd name="T11" fmla="*/ 95 h 406"/>
                    <a:gd name="T12" fmla="*/ 1573 w 1573"/>
                    <a:gd name="T13" fmla="*/ 406 h 406"/>
                    <a:gd name="T14" fmla="*/ 145 w 1573"/>
                    <a:gd name="T15" fmla="*/ 394 h 406"/>
                    <a:gd name="T16" fmla="*/ 1561 w 1573"/>
                    <a:gd name="T17" fmla="*/ 394 h 406"/>
                    <a:gd name="T18" fmla="*/ 1561 w 1573"/>
                    <a:gd name="T19" fmla="*/ 100 h 406"/>
                    <a:gd name="T20" fmla="*/ 1473 w 1573"/>
                    <a:gd name="T21" fmla="*/ 12 h 406"/>
                    <a:gd name="T22" fmla="*/ 12 w 1573"/>
                    <a:gd name="T23" fmla="*/ 12 h 406"/>
                    <a:gd name="T24" fmla="*/ 12 w 1573"/>
                    <a:gd name="T25" fmla="*/ 263 h 406"/>
                    <a:gd name="T26" fmla="*/ 145 w 1573"/>
                    <a:gd name="T27" fmla="*/ 394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73" h="406">
                      <a:moveTo>
                        <a:pt x="1573" y="406"/>
                      </a:moveTo>
                      <a:lnTo>
                        <a:pt x="140" y="406"/>
                      </a:lnTo>
                      <a:lnTo>
                        <a:pt x="0" y="268"/>
                      </a:lnTo>
                      <a:lnTo>
                        <a:pt x="0" y="0"/>
                      </a:lnTo>
                      <a:lnTo>
                        <a:pt x="1478" y="0"/>
                      </a:lnTo>
                      <a:lnTo>
                        <a:pt x="1573" y="95"/>
                      </a:lnTo>
                      <a:lnTo>
                        <a:pt x="1573" y="406"/>
                      </a:lnTo>
                      <a:close/>
                      <a:moveTo>
                        <a:pt x="145" y="394"/>
                      </a:moveTo>
                      <a:lnTo>
                        <a:pt x="1561" y="394"/>
                      </a:lnTo>
                      <a:lnTo>
                        <a:pt x="1561" y="100"/>
                      </a:lnTo>
                      <a:lnTo>
                        <a:pt x="1473" y="12"/>
                      </a:lnTo>
                      <a:lnTo>
                        <a:pt x="12" y="12"/>
                      </a:lnTo>
                      <a:lnTo>
                        <a:pt x="12" y="263"/>
                      </a:lnTo>
                      <a:lnTo>
                        <a:pt x="145" y="39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alpha val="50000"/>
                      </a:schemeClr>
                    </a:gs>
                    <a:gs pos="76000">
                      <a:srgbClr val="05568D"/>
                    </a:gs>
                    <a:gs pos="47000">
                      <a:srgbClr val="043B71">
                        <a:alpha val="30000"/>
                      </a:srgb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22"/>
                <p:cNvSpPr/>
                <p:nvPr/>
              </p:nvSpPr>
              <p:spPr bwMode="auto">
                <a:xfrm>
                  <a:off x="4709034" y="2330452"/>
                  <a:ext cx="2586478" cy="606425"/>
                </a:xfrm>
                <a:custGeom>
                  <a:avLst/>
                  <a:gdLst>
                    <a:gd name="T0" fmla="*/ 1549 w 1549"/>
                    <a:gd name="T1" fmla="*/ 382 h 382"/>
                    <a:gd name="T2" fmla="*/ 1549 w 1549"/>
                    <a:gd name="T3" fmla="*/ 88 h 382"/>
                    <a:gd name="T4" fmla="*/ 1461 w 1549"/>
                    <a:gd name="T5" fmla="*/ 0 h 382"/>
                    <a:gd name="T6" fmla="*/ 0 w 1549"/>
                    <a:gd name="T7" fmla="*/ 0 h 382"/>
                    <a:gd name="T8" fmla="*/ 0 w 1549"/>
                    <a:gd name="T9" fmla="*/ 251 h 382"/>
                    <a:gd name="T10" fmla="*/ 133 w 1549"/>
                    <a:gd name="T11" fmla="*/ 382 h 382"/>
                    <a:gd name="T12" fmla="*/ 1549 w 1549"/>
                    <a:gd name="T13" fmla="*/ 382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9" h="382">
                      <a:moveTo>
                        <a:pt x="1549" y="382"/>
                      </a:moveTo>
                      <a:lnTo>
                        <a:pt x="1549" y="88"/>
                      </a:lnTo>
                      <a:lnTo>
                        <a:pt x="1461" y="0"/>
                      </a:lnTo>
                      <a:lnTo>
                        <a:pt x="0" y="0"/>
                      </a:lnTo>
                      <a:lnTo>
                        <a:pt x="0" y="251"/>
                      </a:lnTo>
                      <a:lnTo>
                        <a:pt x="133" y="382"/>
                      </a:lnTo>
                      <a:lnTo>
                        <a:pt x="1549" y="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AC0FC">
                        <a:alpha val="40000"/>
                      </a:srgbClr>
                    </a:gs>
                    <a:gs pos="76000">
                      <a:srgbClr val="05568D"/>
                    </a:gs>
                    <a:gs pos="47000">
                      <a:srgbClr val="043B71">
                        <a:alpha val="30000"/>
                      </a:srgbClr>
                    </a:gs>
                    <a:gs pos="100000">
                      <a:srgbClr val="0AC0FC">
                        <a:alpha val="4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2510124" y="2407226"/>
                <a:ext cx="2548077" cy="4529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i="1" dirty="0">
                    <a:solidFill>
                      <a:schemeClr val="bg1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cs typeface="+mn-ea"/>
                    <a:sym typeface="+mn-lt"/>
                  </a:rPr>
                  <a:t>场（厂）站数据提取</a:t>
                </a:r>
              </a:p>
            </p:txBody>
          </p:sp>
        </p:grpSp>
      </p:grp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>
          <a:xfrm>
            <a:off x="4603874" y="6492875"/>
            <a:ext cx="2984251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28" name="右箭头 27"/>
          <p:cNvSpPr/>
          <p:nvPr/>
        </p:nvSpPr>
        <p:spPr>
          <a:xfrm>
            <a:off x="2118995" y="3327400"/>
            <a:ext cx="460375" cy="337185"/>
          </a:xfrm>
          <a:prstGeom prst="rightArrow">
            <a:avLst/>
          </a:prstGeom>
          <a:gradFill flip="none" rotWithShape="1">
            <a:gsLst>
              <a:gs pos="0">
                <a:srgbClr val="157E9F">
                  <a:tint val="66000"/>
                  <a:satMod val="160000"/>
                </a:srgbClr>
              </a:gs>
              <a:gs pos="50000">
                <a:srgbClr val="157E9F">
                  <a:tint val="44500"/>
                  <a:satMod val="160000"/>
                </a:srgbClr>
              </a:gs>
              <a:gs pos="100000">
                <a:srgbClr val="157E9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e00e8a474d58f106d2dae5945bb25d0">
            <a:hlinkClick r:id="" action="ppaction://media"/>
            <a:extLst>
              <a:ext uri="{FF2B5EF4-FFF2-40B4-BE49-F238E27FC236}">
                <a16:creationId xmlns:a16="http://schemas.microsoft.com/office/drawing/2014/main" id="{328759FC-11CA-FC51-4D40-BE837578C4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46945" y="1193449"/>
            <a:ext cx="8412142" cy="473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53D19-BBF9-87E0-DC71-604B72125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68DAE9D-7E4E-3283-18F7-B11ED5A317D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75D7CE34-7E8E-4A20-5CA0-442DB2CD1310}"/>
              </a:ext>
            </a:extLst>
          </p:cNvPr>
          <p:cNvSpPr/>
          <p:nvPr/>
        </p:nvSpPr>
        <p:spPr>
          <a:xfrm>
            <a:off x="0" y="2194719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145CA1">
                  <a:shade val="30000"/>
                  <a:satMod val="115000"/>
                </a:srgbClr>
              </a:gs>
              <a:gs pos="49000">
                <a:srgbClr val="2064A6"/>
              </a:gs>
              <a:gs pos="100000">
                <a:srgbClr val="2064A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00" name="组合 18">
            <a:extLst>
              <a:ext uri="{FF2B5EF4-FFF2-40B4-BE49-F238E27FC236}">
                <a16:creationId xmlns:a16="http://schemas.microsoft.com/office/drawing/2014/main" id="{83409DC2-9FE6-3873-8BAA-3C1547D949B8}"/>
              </a:ext>
            </a:extLst>
          </p:cNvPr>
          <p:cNvGrpSpPr/>
          <p:nvPr/>
        </p:nvGrpSpPr>
        <p:grpSpPr bwMode="auto">
          <a:xfrm>
            <a:off x="2289175" y="2945273"/>
            <a:ext cx="9348020" cy="1015663"/>
            <a:chOff x="2271358" y="3050377"/>
            <a:chExt cx="9348246" cy="1014787"/>
          </a:xfrm>
        </p:grpSpPr>
        <p:sp>
          <p:nvSpPr>
            <p:cNvPr id="4106" name="文本框 46">
              <a:extLst>
                <a:ext uri="{FF2B5EF4-FFF2-40B4-BE49-F238E27FC236}">
                  <a16:creationId xmlns:a16="http://schemas.microsoft.com/office/drawing/2014/main" id="{A8C79962-D749-FE63-DA68-EADDEAD029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2271358" y="3050377"/>
              <a:ext cx="824459" cy="101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rPr>
                <a:t>«</a:t>
              </a:r>
              <a:endPara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endParaRPr>
            </a:p>
          </p:txBody>
        </p:sp>
        <p:grpSp>
          <p:nvGrpSpPr>
            <p:cNvPr id="4107" name="组合 17">
              <a:extLst>
                <a:ext uri="{FF2B5EF4-FFF2-40B4-BE49-F238E27FC236}">
                  <a16:creationId xmlns:a16="http://schemas.microsoft.com/office/drawing/2014/main" id="{EAC9BCC7-746E-8BDC-3E8E-7C93E6BFF963}"/>
                </a:ext>
              </a:extLst>
            </p:cNvPr>
            <p:cNvGrpSpPr/>
            <p:nvPr/>
          </p:nvGrpSpPr>
          <p:grpSpPr bwMode="auto">
            <a:xfrm>
              <a:off x="3552412" y="3149295"/>
              <a:ext cx="8067192" cy="768777"/>
              <a:chOff x="3844450" y="3168206"/>
              <a:chExt cx="8067192" cy="768777"/>
            </a:xfrm>
          </p:grpSpPr>
          <p:sp>
            <p:nvSpPr>
              <p:cNvPr id="4108" name="文本框 52">
                <a:extLst>
                  <a:ext uri="{FF2B5EF4-FFF2-40B4-BE49-F238E27FC236}">
                    <a16:creationId xmlns:a16="http://schemas.microsoft.com/office/drawing/2014/main" id="{8694CC10-3C3E-7404-6175-EFCA14906C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4450" y="3168206"/>
                <a:ext cx="1290644" cy="768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04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endParaRPr>
              </a:p>
            </p:txBody>
          </p:sp>
          <p:sp>
            <p:nvSpPr>
              <p:cNvPr id="4110" name="矩形 64">
                <a:extLst>
                  <a:ext uri="{FF2B5EF4-FFF2-40B4-BE49-F238E27FC236}">
                    <a16:creationId xmlns:a16="http://schemas.microsoft.com/office/drawing/2014/main" id="{DBCDBC13-BD3E-FE27-C0FA-8703D2D09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7538" y="3198956"/>
                <a:ext cx="5824104" cy="707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材料申报</a:t>
                </a:r>
              </a:p>
            </p:txBody>
          </p:sp>
        </p:grpSp>
      </p:grp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8445727C-3670-0A5F-AB86-03DEF59ADD41}"/>
              </a:ext>
            </a:extLst>
          </p:cNvPr>
          <p:cNvSpPr/>
          <p:nvPr/>
        </p:nvSpPr>
        <p:spPr>
          <a:xfrm>
            <a:off x="88900" y="1849438"/>
            <a:ext cx="12065000" cy="348456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id="{F2557B3A-973C-7101-C743-116CABEBE2F2}"/>
              </a:ext>
            </a:extLst>
          </p:cNvPr>
          <p:cNvSpPr/>
          <p:nvPr/>
        </p:nvSpPr>
        <p:spPr>
          <a:xfrm>
            <a:off x="50800" y="1709738"/>
            <a:ext cx="12141200" cy="3255962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E60B36-262E-FF0A-8B2B-9C3CCACC6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874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  <p:extLst>
      <p:ext uri="{BB962C8B-B14F-4D97-AF65-F5344CB8AC3E}">
        <p14:creationId xmlns:p14="http://schemas.microsoft.com/office/powerpoint/2010/main" val="187849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32"/>
    </mc:Choice>
    <mc:Fallback xmlns="">
      <p:transition advTm="2132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27E84-97D8-DFEC-CC89-B3D933D8D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5B80296-6DD7-DC0E-CBC2-9A97D494B135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4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5AA1E410-4FC7-4C5F-AE7F-609ED73DBE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报件标准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4DD7AA87-7C95-BE6F-042A-AA16A906EAE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71764EA-B054-CC2D-96CE-F55AAE28F089}"/>
              </a:ext>
            </a:extLst>
          </p:cNvPr>
          <p:cNvSpPr txBox="1"/>
          <p:nvPr/>
        </p:nvSpPr>
        <p:spPr>
          <a:xfrm>
            <a:off x="10705970" y="737145"/>
            <a:ext cx="1639972" cy="46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非图纸类文件</a:t>
            </a:r>
            <a:endParaRPr lang="en-US" altLang="zh-CN" sz="1800" b="1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0EFAA6C-DEC5-63AE-D87A-2D494E6C2150}"/>
              </a:ext>
            </a:extLst>
          </p:cNvPr>
          <p:cNvSpPr txBox="1"/>
          <p:nvPr/>
        </p:nvSpPr>
        <p:spPr>
          <a:xfrm>
            <a:off x="572333" y="827519"/>
            <a:ext cx="11047333" cy="6429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300"/>
              </a:spcBef>
              <a:spcAft>
                <a:spcPts val="1300"/>
              </a:spcAft>
            </a:pPr>
            <a:r>
              <a:rPr lang="en-US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申请材料要求</a:t>
            </a:r>
            <a:endParaRPr lang="zh-CN" altLang="zh-CN" sz="1600" b="1" kern="100" dirty="0">
              <a:effectLst/>
              <a:latin typeface="Times New Roman" panose="02020603050405020304" pitchFamily="18" charset="0"/>
            </a:endParaRPr>
          </a:p>
          <a:p>
            <a:pPr indent="457200" algn="just"/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非图纸类文件采用扫描仪扫描方式生成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PDF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格式电子文件。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ts val="1300"/>
              </a:spcBef>
              <a:spcAft>
                <a:spcPts val="1300"/>
              </a:spcAft>
            </a:pPr>
            <a:r>
              <a:rPr lang="en-US" altLang="zh-CN" sz="1600" b="1" kern="100" dirty="0">
                <a:effectLst/>
                <a:latin typeface="Times New Roman" panose="02020603050405020304" pitchFamily="18" charset="0"/>
              </a:rPr>
              <a:t>2.</a:t>
            </a:r>
            <a:r>
              <a:rPr lang="zh-CN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申请材料目录</a:t>
            </a:r>
            <a:endParaRPr lang="zh-CN" altLang="zh-CN" sz="1600" b="1" kern="100" dirty="0">
              <a:effectLst/>
              <a:latin typeface="Times New Roman" panose="02020603050405020304" pitchFamily="18" charset="0"/>
            </a:endParaRP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按照具体业务事项办事指南中的申请材料清单整理目录，目录中的文件名称与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和压缩包格式电子文件名称保持一致。</a:t>
            </a:r>
          </a:p>
          <a:p>
            <a:pPr algn="just">
              <a:spcBef>
                <a:spcPts val="1300"/>
              </a:spcBef>
              <a:spcAft>
                <a:spcPts val="1300"/>
              </a:spcAft>
            </a:pP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电子文件大小</a:t>
            </a:r>
            <a:endParaRPr lang="zh-CN" altLang="zh-CN" sz="1600" b="1" kern="100" dirty="0">
              <a:effectLst/>
              <a:latin typeface="Times New Roman" panose="02020603050405020304" pitchFamily="18" charset="0"/>
            </a:endParaRP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原则上每个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文件不超过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，如果超过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，则需拆分成多个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文件，采用文件名称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-1.pdf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-2.pdf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的方式保存。</a:t>
            </a:r>
          </a:p>
          <a:p>
            <a:pPr algn="just">
              <a:spcBef>
                <a:spcPts val="1300"/>
              </a:spcBef>
              <a:spcAft>
                <a:spcPts val="1300"/>
              </a:spcAft>
            </a:pPr>
            <a:r>
              <a:rPr lang="en-US" altLang="zh-CN" sz="1600" b="1" kern="100" dirty="0">
                <a:latin typeface="Times New Roman" panose="02020603050405020304" pitchFamily="18" charset="0"/>
              </a:rPr>
              <a:t>4.</a:t>
            </a:r>
            <a:r>
              <a:rPr lang="en-US" altLang="zh-CN" sz="1600" b="1" kern="100" dirty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扫描文件质量要求</a:t>
            </a:r>
            <a:endParaRPr lang="zh-CN" altLang="zh-CN" sz="1600" b="1" kern="100" dirty="0">
              <a:effectLst/>
              <a:latin typeface="Times New Roman" panose="02020603050405020304" pitchFamily="18" charset="0"/>
            </a:endParaRP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）通过扫描生成的电子文件为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格式；</a:t>
            </a: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）纸质材料统一采用彩色扫描，分辨率不低于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100dpi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，单页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文件不超过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5MB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，其他多页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文件不超过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，扫描后的文件命名应与纸质材料名称一致。</a:t>
            </a: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）电子扫描文件页码顺序应与纸质材料保持一致；</a:t>
            </a:r>
          </a:p>
          <a:p>
            <a:pPr indent="457200" algn="just"/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）电子扫描文件在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的显示比例下文字清晰；</a:t>
            </a:r>
            <a:endParaRPr lang="en-US" altLang="zh-CN" sz="16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57200" algn="just"/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）不能有漏扫、重复扫描等情况的出现；</a:t>
            </a:r>
          </a:p>
          <a:p>
            <a:pPr indent="457200" algn="just"/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）不能扫残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如：页码、文字、章等是否缺损或文件变形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16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57200" algn="just"/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）所有电子扫描文件应按申请材料目录分类保存，同一文件应保存成一个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文件；</a:t>
            </a:r>
          </a:p>
          <a:p>
            <a:pPr indent="457200" algn="just"/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A4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尺寸的图幅应使用大图扫描仪扫描，或采用分块扫描后拼接的（若采用分块扫描后，则要求拼接整齐，不能有缝隙和不对称情况出现）；</a:t>
            </a:r>
          </a:p>
          <a:p>
            <a:pPr indent="304800" algn="just"/>
            <a:endParaRPr lang="zh-CN" altLang="en-US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/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6527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6EE71-8640-93EF-8613-4978BD607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BE80C24-A09C-2C16-187E-D8C29FAAF1BA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4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FAFA7ED9-BFC1-A005-7C89-7074A26506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报件标准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87D02BE3-E547-7B60-5325-E7C8611C64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D4EEBD-0CEA-997D-E9D8-D026D99E6969}"/>
              </a:ext>
            </a:extLst>
          </p:cNvPr>
          <p:cNvSpPr txBox="1"/>
          <p:nvPr/>
        </p:nvSpPr>
        <p:spPr>
          <a:xfrm>
            <a:off x="10893391" y="737145"/>
            <a:ext cx="1422072" cy="46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图纸类文件</a:t>
            </a:r>
            <a:endParaRPr lang="en-US" altLang="zh-CN" sz="1800" b="1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31D16A-89CD-1DB3-BAF4-A5190A9D0101}"/>
              </a:ext>
            </a:extLst>
          </p:cNvPr>
          <p:cNvSpPr txBox="1"/>
          <p:nvPr/>
        </p:nvSpPr>
        <p:spPr>
          <a:xfrm>
            <a:off x="572333" y="1045081"/>
            <a:ext cx="11047333" cy="4814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</a:pPr>
            <a:r>
              <a:rPr lang="en-US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申请材料要求</a:t>
            </a:r>
            <a:endParaRPr lang="zh-CN" altLang="zh-CN" sz="1600" b="1" kern="100" dirty="0">
              <a:effectLst/>
              <a:latin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）设计图纸合并成一个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PDF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格式文件，如项目中存在多种类型市政基础设施图纸报审需求，每种类型的图纸为一个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PDF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格式文件。</a:t>
            </a: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含审查指标的报审文件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包含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BDB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格式文件及相对应的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PDF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格式文件，单独置于一个文件压缩包中；</a:t>
            </a:r>
          </a:p>
          <a:p>
            <a:pPr indent="304800" algn="just">
              <a:lnSpc>
                <a:spcPct val="150000"/>
              </a:lnSpc>
            </a:pPr>
            <a:r>
              <a:rPr lang="zh-CN" altLang="en-US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针对同一项目中同时包含多个市政基础设施图纸报审的需求，可提供多个</a:t>
            </a:r>
            <a:r>
              <a:rPr lang="en-US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BDB</a:t>
            </a:r>
            <a:r>
              <a:rPr lang="zh-CN" altLang="en-US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格式文件和相对应的</a:t>
            </a:r>
            <a:r>
              <a:rPr lang="en-US" altLang="zh-CN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PDF</a:t>
            </a:r>
            <a:r>
              <a:rPr lang="zh-CN" altLang="en-US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格式文件。</a:t>
            </a:r>
            <a:endParaRPr lang="en-US" altLang="zh-CN" sz="16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1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电子文件大小</a:t>
            </a:r>
            <a:endParaRPr lang="en-US" altLang="zh-CN" sz="16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）原则上每个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文件不超过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，如果超过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，则需拆分成多个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 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文件，采用文件名称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-1.pdf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-2.pdf 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的方式保存。</a:t>
            </a: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含审查指标的报审文件中</a:t>
            </a: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BDB</a:t>
            </a:r>
            <a:r>
              <a:rPr lang="zh-CN" altLang="en-US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格式文件与相对应的</a:t>
            </a: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en-US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文件单独置于一个文件压缩包（文件后缀为*</a:t>
            </a: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.zip</a:t>
            </a:r>
            <a:r>
              <a:rPr lang="zh-CN" altLang="en-US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或* </a:t>
            </a: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1600" b="1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rar</a:t>
            </a:r>
            <a:r>
              <a:rPr lang="zh-CN" altLang="en-US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），如有多个市政基础设施报审可合并放置，要求不超过</a:t>
            </a:r>
            <a:r>
              <a:rPr lang="en-US" altLang="zh-CN" sz="16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，如果超过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200MB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需分包压缩，命名方式：文件名称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-1.zip,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-2.zip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；或文件名称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-1.rar,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文件名称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-2.rar</a:t>
            </a:r>
            <a:r>
              <a:rPr lang="zh-CN" altLang="en-US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just"/>
            <a:endParaRPr lang="zh-CN" altLang="en-US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/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04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20F13-570D-6AEC-D865-B39DF9540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36E6D8A-CA6E-4056-1F3F-E00AE5EE82C4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4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D941E6FE-D857-FB3C-C942-9C5626D74A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报件标准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E056F2FB-A97F-AFEC-25E4-013767C5F87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61C8BA-5A45-AC0F-C531-2099C4B99BCB}"/>
              </a:ext>
            </a:extLst>
          </p:cNvPr>
          <p:cNvSpPr txBox="1"/>
          <p:nvPr/>
        </p:nvSpPr>
        <p:spPr>
          <a:xfrm>
            <a:off x="10893391" y="737145"/>
            <a:ext cx="1422072" cy="46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电子印章</a:t>
            </a:r>
            <a:endParaRPr lang="en-US" altLang="zh-CN" sz="1800" b="1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A02046-C5D7-FC29-AFBE-5877A4BCF3FA}"/>
              </a:ext>
            </a:extLst>
          </p:cNvPr>
          <p:cNvSpPr txBox="1"/>
          <p:nvPr/>
        </p:nvSpPr>
        <p:spPr>
          <a:xfrm>
            <a:off x="730955" y="1198105"/>
            <a:ext cx="10730088" cy="1286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北京市基础设施工程建设项目电子申请材料成果中的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PDF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电子设计图纸中均需加盖电子版的资质专用章，不同类型的市政基础设施设计图纸的电子印章需满足《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市政交通基础设施工程规划设计技术文件办理指南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》（京规自发〔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2024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〕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253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号）中建设工程规划许可证阶段的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签章要求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 descr="图形用户界面, 文本&#10;&#10;描述已自动生成">
            <a:extLst>
              <a:ext uri="{FF2B5EF4-FFF2-40B4-BE49-F238E27FC236}">
                <a16:creationId xmlns:a16="http://schemas.microsoft.com/office/drawing/2014/main" id="{E3E2D7FD-C784-11C7-EA6E-83A5D74F0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/>
          <a:stretch/>
        </p:blipFill>
        <p:spPr>
          <a:xfrm>
            <a:off x="2099732" y="3070578"/>
            <a:ext cx="7992533" cy="300599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3176564-B8D9-7733-DC4E-436B7A42CCDA}"/>
              </a:ext>
            </a:extLst>
          </p:cNvPr>
          <p:cNvSpPr/>
          <p:nvPr/>
        </p:nvSpPr>
        <p:spPr>
          <a:xfrm>
            <a:off x="8134350" y="3070578"/>
            <a:ext cx="1085850" cy="479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0997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93E21-3569-8E64-4F6D-A27D7797F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D5019C1-C941-D9B3-EB2B-7157F931E018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4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E7144902-F760-D1CC-4BF6-747F550F41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网上申报</a:t>
            </a: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5A01FE4E-F24E-9275-401F-D2B30570DDB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376267-D1EB-4F4F-B47E-A0B76278F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168" y="1645709"/>
            <a:ext cx="9847664" cy="471354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0FBF9CD-A497-0AB2-C419-0CC454AFF2A6}"/>
              </a:ext>
            </a:extLst>
          </p:cNvPr>
          <p:cNvSpPr txBox="1"/>
          <p:nvPr/>
        </p:nvSpPr>
        <p:spPr>
          <a:xfrm>
            <a:off x="1077807" y="1024900"/>
            <a:ext cx="100363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通过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北京市工程建设项目审批管理系统（</a:t>
            </a:r>
            <a:r>
              <a:rPr lang="zh-CN" altLang="en-US" b="1" dirty="0"/>
              <a:t>https://tzxm.beijing.gov.cn/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进行材料提交。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124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2194719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145CA1">
                  <a:shade val="30000"/>
                  <a:satMod val="115000"/>
                </a:srgbClr>
              </a:gs>
              <a:gs pos="49000">
                <a:srgbClr val="2064A6"/>
              </a:gs>
              <a:gs pos="100000">
                <a:srgbClr val="2064A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00" name="组合 18"/>
          <p:cNvGrpSpPr/>
          <p:nvPr/>
        </p:nvGrpSpPr>
        <p:grpSpPr bwMode="auto">
          <a:xfrm>
            <a:off x="2289175" y="2945273"/>
            <a:ext cx="9902825" cy="1015663"/>
            <a:chOff x="2271358" y="3050377"/>
            <a:chExt cx="9903064" cy="1014787"/>
          </a:xfrm>
        </p:grpSpPr>
        <p:sp>
          <p:nvSpPr>
            <p:cNvPr id="4106" name="文本框 46"/>
            <p:cNvSpPr txBox="1">
              <a:spLocks noChangeArrowheads="1"/>
            </p:cNvSpPr>
            <p:nvPr/>
          </p:nvSpPr>
          <p:spPr bwMode="auto">
            <a:xfrm rot="10800000">
              <a:off x="2271358" y="3050377"/>
              <a:ext cx="824459" cy="101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rPr>
                <a:t>«</a:t>
              </a:r>
              <a:endPara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endParaRPr>
            </a:p>
          </p:txBody>
        </p:sp>
        <p:grpSp>
          <p:nvGrpSpPr>
            <p:cNvPr id="4107" name="组合 17"/>
            <p:cNvGrpSpPr/>
            <p:nvPr/>
          </p:nvGrpSpPr>
          <p:grpSpPr bwMode="auto">
            <a:xfrm>
              <a:off x="3552412" y="3149295"/>
              <a:ext cx="8622010" cy="768777"/>
              <a:chOff x="3844450" y="3168206"/>
              <a:chExt cx="8622010" cy="768777"/>
            </a:xfrm>
          </p:grpSpPr>
          <p:sp>
            <p:nvSpPr>
              <p:cNvPr id="4108" name="文本框 52"/>
              <p:cNvSpPr txBox="1">
                <a:spLocks noChangeArrowheads="1"/>
              </p:cNvSpPr>
              <p:nvPr/>
            </p:nvSpPr>
            <p:spPr bwMode="auto">
              <a:xfrm>
                <a:off x="3844450" y="3168206"/>
                <a:ext cx="1290644" cy="768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01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endParaRPr>
              </a:p>
            </p:txBody>
          </p:sp>
          <p:sp>
            <p:nvSpPr>
              <p:cNvPr id="4110" name="矩形 64"/>
              <p:cNvSpPr>
                <a:spLocks noChangeArrowheads="1"/>
              </p:cNvSpPr>
              <p:nvPr/>
            </p:nvSpPr>
            <p:spPr bwMode="auto">
              <a:xfrm>
                <a:off x="6642356" y="3198956"/>
                <a:ext cx="5824104" cy="707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报建流程</a:t>
                </a:r>
              </a:p>
            </p:txBody>
          </p:sp>
        </p:grpSp>
      </p:grpSp>
      <p:sp>
        <p:nvSpPr>
          <p:cNvPr id="6" name="任意多边形 5"/>
          <p:cNvSpPr/>
          <p:nvPr/>
        </p:nvSpPr>
        <p:spPr>
          <a:xfrm>
            <a:off x="88900" y="1849438"/>
            <a:ext cx="12065000" cy="348456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800" y="1709738"/>
            <a:ext cx="12141200" cy="3255962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492874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32"/>
    </mc:Choice>
    <mc:Fallback xmlns="">
      <p:transition advTm="2132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834026"/>
            <a:ext cx="12192000" cy="733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zh-CN" altLang="en-US" sz="4000" spc="600" dirty="0">
                <a:solidFill>
                  <a:srgbClr val="14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谢谢</a:t>
            </a:r>
            <a:endParaRPr lang="en-US" altLang="zh-CN" sz="4000" spc="600" dirty="0">
              <a:solidFill>
                <a:srgbClr val="145CA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2631"/>
            <a:ext cx="12192000" cy="2642131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038599" y="6492875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3" name="矩形 2"/>
          <p:cNvSpPr/>
          <p:nvPr/>
        </p:nvSpPr>
        <p:spPr>
          <a:xfrm>
            <a:off x="3434461" y="4913489"/>
            <a:ext cx="53230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2064A6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技术支持电话：</a:t>
            </a:r>
            <a:r>
              <a:rPr lang="en-US" altLang="zh-CN" sz="3600" dirty="0">
                <a:solidFill>
                  <a:srgbClr val="2064A6"/>
                </a:solidFill>
                <a:ea typeface="思源黑体 CN Heavy" panose="020B0A00000000000000" pitchFamily="34" charset="-122"/>
              </a:rPr>
              <a:t>55594812</a:t>
            </a:r>
            <a:endParaRPr lang="zh-CN" altLang="en-US" sz="3600" dirty="0">
              <a:solidFill>
                <a:srgbClr val="2064A6"/>
              </a:solidFill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报建依据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prstClr val="white"/>
                </a:solidFill>
                <a:latin typeface="思源黑体 CN Heavy" panose="020B0A00000000000000" pitchFamily="34" charset="-128"/>
                <a:ea typeface="思源黑体 CN Heavy" panose="020B0A00000000000000" pitchFamily="34" charset="-128"/>
              </a:rPr>
              <a:t>1</a:t>
            </a:r>
            <a:endParaRPr kumimoji="1" lang="zh-CN" altLang="en-US" sz="3200" dirty="0">
              <a:solidFill>
                <a:prstClr val="white"/>
              </a:solidFill>
              <a:latin typeface="思源黑体 CN Heavy" panose="020B0A00000000000000" pitchFamily="34" charset="-128"/>
              <a:ea typeface="思源黑体 CN Heavy" panose="020B0A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7104" y="6064722"/>
            <a:ext cx="5047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市政交通基础设施工程规划设计技术文件办理指南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2"/>
          </p:nvPr>
        </p:nvSpPr>
        <p:spPr>
          <a:xfrm>
            <a:off x="4557965" y="6488643"/>
            <a:ext cx="307607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41680" y="3375008"/>
            <a:ext cx="2069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"/>
            </p:custDataLst>
          </p:nvPr>
        </p:nvSpPr>
        <p:spPr>
          <a:xfrm>
            <a:off x="8775087" y="5247848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基础设施工程建设项目电子报件标准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6758416-5B6C-1C4A-F2B4-347BCD06B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3976" y="1764030"/>
            <a:ext cx="2497858" cy="32387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74078A05-2CF5-734C-5735-A1C70FD25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824" y="1120852"/>
            <a:ext cx="3171709" cy="23044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E8566E63-5109-F007-BEFD-DDC36CCE45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24" y="3583558"/>
            <a:ext cx="3171190" cy="2331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96467FB-7ACC-CBD8-40EB-DF08DAC384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1358" y="3583558"/>
            <a:ext cx="3322677" cy="2331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6B4F084-2B49-611C-0687-FD0668B746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1358" y="1120852"/>
            <a:ext cx="3322677" cy="23132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32636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F1080-F813-2EA2-5195-C6B93BDB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6BEC969-EB0F-C5AD-6DE4-7F12DDA63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业务流程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544A60-A425-ACC1-C7B9-DB2E5A603727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prstClr val="white"/>
                </a:solidFill>
                <a:latin typeface="思源黑体 CN Heavy" panose="020B0A00000000000000" pitchFamily="34" charset="-128"/>
                <a:ea typeface="思源黑体 CN Heavy" panose="020B0A00000000000000" pitchFamily="34" charset="-128"/>
              </a:rPr>
              <a:t>1</a:t>
            </a:r>
            <a:endParaRPr kumimoji="1" lang="zh-CN" altLang="en-US" sz="3200" dirty="0">
              <a:solidFill>
                <a:prstClr val="white"/>
              </a:solidFill>
              <a:latin typeface="思源黑体 CN Heavy" panose="020B0A00000000000000" pitchFamily="34" charset="-128"/>
              <a:ea typeface="思源黑体 CN Heavy" panose="020B0A00000000000000" pitchFamily="34" charset="-128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C9D69C3E-3680-B0B1-1DA1-48A83A36642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57965" y="6488643"/>
            <a:ext cx="307607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5AB39C4-767C-3F7A-23CF-4123C738CE87}"/>
              </a:ext>
            </a:extLst>
          </p:cNvPr>
          <p:cNvSpPr/>
          <p:nvPr/>
        </p:nvSpPr>
        <p:spPr>
          <a:xfrm>
            <a:off x="805849" y="1037726"/>
            <a:ext cx="10418142" cy="15119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latin typeface="+mn-ea"/>
              </a:rPr>
              <a:t>软件用途：</a:t>
            </a:r>
            <a:endParaRPr lang="en-US" altLang="zh-CN" sz="1600" b="1" dirty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将</a:t>
            </a:r>
            <a:r>
              <a:rPr lang="zh-CN" altLang="en-US" sz="1600" b="1" dirty="0">
                <a:latin typeface="+mn-ea"/>
              </a:rPr>
              <a:t>图纸规整</a:t>
            </a:r>
            <a:r>
              <a:rPr lang="zh-CN" altLang="en-US" sz="1600" dirty="0">
                <a:latin typeface="+mn-ea"/>
              </a:rPr>
              <a:t>后</a:t>
            </a:r>
            <a:r>
              <a:rPr lang="zh-CN" altLang="en-US" sz="1600" b="1" dirty="0">
                <a:latin typeface="+mn-ea"/>
              </a:rPr>
              <a:t>、自检无误</a:t>
            </a:r>
            <a:r>
              <a:rPr lang="zh-CN" altLang="en-US" sz="1600" dirty="0">
                <a:latin typeface="+mn-ea"/>
              </a:rPr>
              <a:t>的图纸输出为后续供电子报审使用的</a:t>
            </a:r>
            <a:r>
              <a:rPr lang="en-US" altLang="zh-CN" sz="1600" b="1" dirty="0">
                <a:latin typeface="+mn-ea"/>
              </a:rPr>
              <a:t>BDB</a:t>
            </a:r>
            <a:r>
              <a:rPr lang="zh-CN" altLang="en-US" sz="1600" b="1" dirty="0">
                <a:latin typeface="+mn-ea"/>
              </a:rPr>
              <a:t>文件和相对应的</a:t>
            </a:r>
            <a:r>
              <a:rPr lang="en-US" altLang="zh-CN" sz="1600" b="1" dirty="0">
                <a:latin typeface="+mn-ea"/>
              </a:rPr>
              <a:t>PDF</a:t>
            </a:r>
            <a:r>
              <a:rPr lang="zh-CN" altLang="en-US" sz="1600" b="1" dirty="0">
                <a:latin typeface="+mn-ea"/>
              </a:rPr>
              <a:t>文件</a:t>
            </a:r>
            <a:r>
              <a:rPr lang="zh-CN" altLang="en-US" sz="1600" dirty="0">
                <a:latin typeface="+mn-ea"/>
              </a:rPr>
              <a:t>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+mn-ea"/>
              </a:rPr>
              <a:t>操作步骤：</a:t>
            </a:r>
            <a:endParaRPr lang="en-US" altLang="zh-CN" sz="1600" b="1" dirty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>
                <a:latin typeface="+mn-ea"/>
              </a:rPr>
              <a:t>图纸规整、</a:t>
            </a:r>
            <a:r>
              <a:rPr lang="en-US" altLang="zh-CN" sz="1600" b="1" dirty="0">
                <a:latin typeface="+mn-ea"/>
              </a:rPr>
              <a:t>BDB</a:t>
            </a:r>
            <a:r>
              <a:rPr lang="zh-CN" altLang="en-US" sz="1600" b="1" dirty="0">
                <a:latin typeface="+mn-ea"/>
              </a:rPr>
              <a:t>导出以及材料申报。</a:t>
            </a:r>
            <a:endParaRPr lang="en-US" altLang="zh-CN" sz="1600" b="1" dirty="0">
              <a:latin typeface="+mn-ea"/>
            </a:endParaRPr>
          </a:p>
        </p:txBody>
      </p:sp>
      <p:pic>
        <p:nvPicPr>
          <p:cNvPr id="3" name="图片 2" descr="图形用户界面&#10;&#10;描述已自动生成">
            <a:extLst>
              <a:ext uri="{FF2B5EF4-FFF2-40B4-BE49-F238E27FC236}">
                <a16:creationId xmlns:a16="http://schemas.microsoft.com/office/drawing/2014/main" id="{3914851F-FE74-BF57-CCE0-6D9589465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222" y="2850259"/>
            <a:ext cx="2927555" cy="2412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B0EC1A1-0409-A999-2864-67BF0C0E4E11}"/>
              </a:ext>
            </a:extLst>
          </p:cNvPr>
          <p:cNvSpPr/>
          <p:nvPr/>
        </p:nvSpPr>
        <p:spPr>
          <a:xfrm>
            <a:off x="6095999" y="5173517"/>
            <a:ext cx="1444936" cy="589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BDB</a:t>
            </a:r>
            <a:r>
              <a:rPr lang="zh-CN" altLang="en-US" b="1" dirty="0">
                <a:solidFill>
                  <a:schemeClr val="tx1"/>
                </a:solidFill>
              </a:rPr>
              <a:t>导出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6533EB-A929-4644-1C3E-F391A1B3C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283" y="3270679"/>
            <a:ext cx="2927555" cy="2412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ADAC7CC-6269-61A8-2A1A-6100EA8DAAC0}"/>
              </a:ext>
            </a:extLst>
          </p:cNvPr>
          <p:cNvSpPr/>
          <p:nvPr/>
        </p:nvSpPr>
        <p:spPr>
          <a:xfrm>
            <a:off x="1317105" y="2680743"/>
            <a:ext cx="1444936" cy="589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图纸规整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2638530-8B95-BCE8-B198-79BDC355B8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8920" y="3270680"/>
            <a:ext cx="2927555" cy="2412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D304EBFF-1AE7-B11A-EFA5-0406434FB224}"/>
              </a:ext>
            </a:extLst>
          </p:cNvPr>
          <p:cNvSpPr/>
          <p:nvPr/>
        </p:nvSpPr>
        <p:spPr>
          <a:xfrm>
            <a:off x="9429959" y="2699402"/>
            <a:ext cx="1444936" cy="589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材料申报</a:t>
            </a:r>
          </a:p>
        </p:txBody>
      </p:sp>
    </p:spTree>
    <p:extLst>
      <p:ext uri="{BB962C8B-B14F-4D97-AF65-F5344CB8AC3E}">
        <p14:creationId xmlns:p14="http://schemas.microsoft.com/office/powerpoint/2010/main" val="880636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2194719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145CA1">
                  <a:shade val="30000"/>
                  <a:satMod val="115000"/>
                </a:srgbClr>
              </a:gs>
              <a:gs pos="49000">
                <a:srgbClr val="2064A6"/>
              </a:gs>
              <a:gs pos="100000">
                <a:srgbClr val="2064A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00" name="组合 18"/>
          <p:cNvGrpSpPr/>
          <p:nvPr/>
        </p:nvGrpSpPr>
        <p:grpSpPr bwMode="auto">
          <a:xfrm>
            <a:off x="2289175" y="2945273"/>
            <a:ext cx="9902825" cy="1015663"/>
            <a:chOff x="2271358" y="3050377"/>
            <a:chExt cx="9903064" cy="1014787"/>
          </a:xfrm>
        </p:grpSpPr>
        <p:sp>
          <p:nvSpPr>
            <p:cNvPr id="4106" name="文本框 46"/>
            <p:cNvSpPr txBox="1">
              <a:spLocks noChangeArrowheads="1"/>
            </p:cNvSpPr>
            <p:nvPr/>
          </p:nvSpPr>
          <p:spPr bwMode="auto">
            <a:xfrm rot="10800000">
              <a:off x="2271358" y="3050377"/>
              <a:ext cx="824459" cy="101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rPr>
                <a:t>«</a:t>
              </a:r>
              <a:endPara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haroni" panose="02010803020104030203" pitchFamily="2" charset="-79"/>
                <a:sym typeface="Arial" panose="020B0604020202020204" pitchFamily="34" charset="0"/>
              </a:endParaRPr>
            </a:p>
          </p:txBody>
        </p:sp>
        <p:grpSp>
          <p:nvGrpSpPr>
            <p:cNvPr id="4107" name="组合 17"/>
            <p:cNvGrpSpPr/>
            <p:nvPr/>
          </p:nvGrpSpPr>
          <p:grpSpPr bwMode="auto">
            <a:xfrm>
              <a:off x="3552412" y="3149295"/>
              <a:ext cx="8622010" cy="768777"/>
              <a:chOff x="3844450" y="3168206"/>
              <a:chExt cx="8622010" cy="768777"/>
            </a:xfrm>
          </p:grpSpPr>
          <p:sp>
            <p:nvSpPr>
              <p:cNvPr id="4108" name="文本框 52"/>
              <p:cNvSpPr txBox="1">
                <a:spLocks noChangeArrowheads="1"/>
              </p:cNvSpPr>
              <p:nvPr/>
            </p:nvSpPr>
            <p:spPr bwMode="auto">
              <a:xfrm>
                <a:off x="3844450" y="3168206"/>
                <a:ext cx="1290644" cy="768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02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  <a:sym typeface="Arial" panose="020B0604020202020204" pitchFamily="34" charset="0"/>
                </a:endParaRPr>
              </a:p>
            </p:txBody>
          </p:sp>
          <p:sp>
            <p:nvSpPr>
              <p:cNvPr id="4110" name="矩形 64"/>
              <p:cNvSpPr>
                <a:spLocks noChangeArrowheads="1"/>
              </p:cNvSpPr>
              <p:nvPr/>
            </p:nvSpPr>
            <p:spPr bwMode="auto">
              <a:xfrm>
                <a:off x="6642356" y="3198956"/>
                <a:ext cx="5824104" cy="707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haroni" panose="02010803020104030203" pitchFamily="2" charset="-79"/>
                    <a:sym typeface="Arial" panose="020B0604020202020204" pitchFamily="34" charset="0"/>
                  </a:rPr>
                  <a:t>图纸规整</a:t>
                </a:r>
              </a:p>
            </p:txBody>
          </p:sp>
        </p:grpSp>
      </p:grpSp>
      <p:sp>
        <p:nvSpPr>
          <p:cNvPr id="6" name="任意多边形 5"/>
          <p:cNvSpPr/>
          <p:nvPr/>
        </p:nvSpPr>
        <p:spPr>
          <a:xfrm>
            <a:off x="88900" y="1849438"/>
            <a:ext cx="12065000" cy="348456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800" y="1709738"/>
            <a:ext cx="12141200" cy="3255962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492874"/>
            <a:ext cx="41148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32"/>
    </mc:Choice>
    <mc:Fallback xmlns="">
      <p:transition advTm="213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绘图基本要求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8623" y="1722214"/>
            <a:ext cx="734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绘图空间：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58869" y="1973784"/>
            <a:ext cx="7393812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图纸在</a:t>
            </a:r>
            <a:r>
              <a:rPr lang="zh-CN" altLang="en-US" sz="1600" b="1" dirty="0"/>
              <a:t>模型</a:t>
            </a:r>
            <a:r>
              <a:rPr lang="zh-CN" altLang="en-US" sz="1600" dirty="0"/>
              <a:t>空间和</a:t>
            </a:r>
            <a:r>
              <a:rPr lang="zh-CN" altLang="en-US" sz="1600" b="1" dirty="0"/>
              <a:t>布局</a:t>
            </a:r>
            <a:r>
              <a:rPr lang="zh-CN" altLang="en-US" sz="1600" dirty="0"/>
              <a:t>空间提取，</a:t>
            </a:r>
            <a:r>
              <a:rPr lang="zh-CN" altLang="en-US" sz="1600" b="1" dirty="0"/>
              <a:t>视具体专业有所差别。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8623" y="970777"/>
            <a:ext cx="734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运行环境：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858869" y="1222347"/>
            <a:ext cx="7393812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1600" dirty="0"/>
              <a:t>AutoCAD2014</a:t>
            </a:r>
            <a:r>
              <a:rPr lang="zh-CN" altLang="en-US" sz="1600" dirty="0"/>
              <a:t>、</a:t>
            </a:r>
            <a:r>
              <a:rPr lang="en-US" altLang="zh-CN" sz="1600" dirty="0"/>
              <a:t>AutoCAD2016</a:t>
            </a:r>
            <a:r>
              <a:rPr lang="zh-CN" altLang="en-US" sz="1600" dirty="0"/>
              <a:t>、 </a:t>
            </a:r>
            <a:r>
              <a:rPr lang="en-US" altLang="zh-CN" sz="1600" dirty="0"/>
              <a:t>AutoCAD2018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8623" y="2615088"/>
            <a:ext cx="7347676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制图单位：</a:t>
            </a:r>
            <a:endParaRPr lang="en-US" altLang="zh-CN" sz="20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图形要求：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58869" y="4080815"/>
            <a:ext cx="10873587" cy="1527469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t" anchorCtr="0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市政基础设施包括多个专业类型，其中实体构件主要采用</a:t>
            </a:r>
            <a:r>
              <a:rPr lang="zh-CN" altLang="en-US" sz="1600" b="1" dirty="0"/>
              <a:t>直线和多段线（</a:t>
            </a:r>
            <a:r>
              <a:rPr lang="en-US" altLang="zh-CN" sz="1600" b="1" dirty="0" err="1"/>
              <a:t>pline</a:t>
            </a:r>
            <a:r>
              <a:rPr lang="zh-CN" altLang="en-US" sz="1600" b="1" dirty="0"/>
              <a:t>）</a:t>
            </a:r>
            <a:r>
              <a:rPr lang="zh-CN" altLang="en-US" sz="1600" dirty="0"/>
              <a:t>绘制；</a:t>
            </a:r>
            <a:endParaRPr lang="en-US" altLang="zh-CN" sz="1600" dirty="0"/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表格信息和说明性文字主要为</a:t>
            </a:r>
            <a:r>
              <a:rPr lang="zh-CN" altLang="en-US" sz="1600" b="1" dirty="0"/>
              <a:t>单行文字；</a:t>
            </a:r>
            <a:endParaRPr lang="en-US" altLang="zh-CN" sz="1600" dirty="0"/>
          </a:p>
          <a:p>
            <a:pPr marL="342900" indent="-342900" algn="just">
              <a:lnSpc>
                <a:spcPct val="150000"/>
              </a:lnSpc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根据相关专业要求，待提取数据需从</a:t>
            </a:r>
            <a:r>
              <a:rPr lang="zh-CN" altLang="en-US" sz="1600" b="1" dirty="0"/>
              <a:t>指定图层</a:t>
            </a:r>
            <a:r>
              <a:rPr lang="zh-CN" altLang="en-US" sz="1600" dirty="0"/>
              <a:t>提取；</a:t>
            </a:r>
          </a:p>
          <a:p>
            <a:pPr marL="342900" indent="-342900" algn="just">
              <a:lnSpc>
                <a:spcPct val="150000"/>
              </a:lnSpc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>
                <a:sym typeface="+mn-ea"/>
              </a:rPr>
              <a:t>其他绘图要求，详见</a:t>
            </a:r>
            <a:r>
              <a:rPr lang="en-US" altLang="zh-CN" sz="1600" dirty="0">
                <a:sym typeface="+mn-ea"/>
              </a:rPr>
              <a:t>《</a:t>
            </a:r>
            <a:r>
              <a:rPr lang="zh-CN" altLang="en-US" sz="1600" dirty="0">
                <a:sym typeface="+mn-ea"/>
              </a:rPr>
              <a:t>指南</a:t>
            </a:r>
            <a:r>
              <a:rPr lang="en-US" altLang="zh-CN" sz="1600" dirty="0">
                <a:sym typeface="+mn-ea"/>
              </a:rPr>
              <a:t>》</a:t>
            </a:r>
            <a:r>
              <a:rPr lang="zh-CN" altLang="en-US" sz="1600" dirty="0">
                <a:sym typeface="+mn-ea"/>
              </a:rPr>
              <a:t>中关于图纸的示例和说明。</a:t>
            </a:r>
            <a:endParaRPr lang="en-US" altLang="zh-CN" sz="1600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62B1342-B9C0-5C0D-6F0A-8F0082042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69" y="3089128"/>
            <a:ext cx="7393812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b="1" dirty="0"/>
              <a:t>米</a:t>
            </a:r>
          </a:p>
        </p:txBody>
      </p:sp>
    </p:spTree>
    <p:extLst>
      <p:ext uri="{BB962C8B-B14F-4D97-AF65-F5344CB8AC3E}">
        <p14:creationId xmlns:p14="http://schemas.microsoft.com/office/powerpoint/2010/main" val="3915934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2BDA5-46C9-6B64-1EE2-06CC2292C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12073A-596D-9210-EAD1-F4E5F795732F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A6600EC8-70FE-06E1-E57A-0F7AB5A79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83982386-97C7-F42E-D7F7-EA67EAE9F37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BDDB19-54FA-9D82-AA8A-CB753A7D2312}"/>
              </a:ext>
            </a:extLst>
          </p:cNvPr>
          <p:cNvSpPr txBox="1"/>
          <p:nvPr/>
        </p:nvSpPr>
        <p:spPr>
          <a:xfrm>
            <a:off x="478623" y="936910"/>
            <a:ext cx="734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、图层修改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2541D14-F287-AB9F-13A8-62A84C0E7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494" y="1337020"/>
            <a:ext cx="8600884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对图纸中的图层名称和图层中要素进行修改，满足软件从特定图层提取指标数据的需求</a:t>
            </a:r>
            <a:endParaRPr lang="en-US" altLang="zh-CN" sz="1600" dirty="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39B995C-F37E-D4F2-3A71-13681E10E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1043" y="5837789"/>
            <a:ext cx="7569909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defRPr/>
            </a:pPr>
            <a:r>
              <a:rPr lang="zh-CN" altLang="en-US" sz="1600" dirty="0"/>
              <a:t>具体图层的修改可参考</a:t>
            </a:r>
            <a:r>
              <a:rPr lang="zh-CN" altLang="en-US" sz="1600" b="1" dirty="0"/>
              <a:t>各专业的电子图件报审工具（报建版）软件使用指导手册</a:t>
            </a:r>
            <a:endParaRPr lang="en-US" altLang="zh-CN" sz="1600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AD2DA1-ED97-BA74-29F7-AAB80D6C4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976" y="2069828"/>
            <a:ext cx="6254044" cy="3587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5701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B9E93-B6DF-B0F2-EB12-A50F0652D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6D69C17-FF9E-3553-03F6-47F9908BF483}"/>
              </a:ext>
            </a:extLst>
          </p:cNvPr>
          <p:cNvSpPr txBox="1"/>
          <p:nvPr/>
        </p:nvSpPr>
        <p:spPr>
          <a:xfrm>
            <a:off x="0" y="214558"/>
            <a:ext cx="4786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</a:t>
            </a:r>
            <a:endParaRPr kumimoji="1" lang="zh-CN" altLang="en-US" sz="3200" dirty="0">
              <a:solidFill>
                <a:schemeClr val="bg1"/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74D0BE6E-0ED2-215A-EE29-1D0DBCE688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623" y="249441"/>
            <a:ext cx="2995028" cy="487704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2064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图纸整改</a:t>
            </a:r>
            <a:endParaRPr lang="zh-CN" altLang="en-US" dirty="0">
              <a:solidFill>
                <a:srgbClr val="2064A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DB9F7A7D-EFF6-9DE7-FCBF-F9B4AB9FAF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567400" y="6492875"/>
            <a:ext cx="3057200" cy="365125"/>
          </a:xfrm>
        </p:spPr>
        <p:txBody>
          <a:bodyPr/>
          <a:lstStyle/>
          <a:p>
            <a:r>
              <a:rPr lang="zh-CN" altLang="en-US" dirty="0"/>
              <a:t>大数据中心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890253-79A8-2679-EC28-15DD7B4422B7}"/>
              </a:ext>
            </a:extLst>
          </p:cNvPr>
          <p:cNvSpPr txBox="1"/>
          <p:nvPr/>
        </p:nvSpPr>
        <p:spPr>
          <a:xfrm>
            <a:off x="478623" y="937200"/>
            <a:ext cx="7347676" cy="46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、信息填报</a:t>
            </a: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F769A637-C780-FCD7-A864-3CCA1DE1C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494" y="1337310"/>
            <a:ext cx="8600884" cy="474874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342900" indent="-34290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5469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1600" dirty="0"/>
              <a:t>进行表格绘制，不同类型不同专业按照</a:t>
            </a:r>
            <a:r>
              <a:rPr lang="en-US" altLang="zh-CN" sz="1600" dirty="0"/>
              <a:t>《</a:t>
            </a:r>
            <a:r>
              <a:rPr lang="zh-CN" altLang="en-US" sz="1600" dirty="0"/>
              <a:t>指南</a:t>
            </a:r>
            <a:r>
              <a:rPr lang="en-US" altLang="zh-CN" sz="1600" dirty="0"/>
              <a:t>》</a:t>
            </a:r>
            <a:r>
              <a:rPr lang="zh-CN" altLang="en-US" sz="1600" dirty="0"/>
              <a:t>绘制数据表格，供程序提取相关指标</a:t>
            </a:r>
            <a:endParaRPr lang="en-US" altLang="zh-CN" sz="1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CD92BB-99B8-A638-458F-E5015C397E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23" y="2427086"/>
            <a:ext cx="3983018" cy="304971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373621B-4A3B-B3DB-848B-DBB0B9362A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9528" y="2152798"/>
            <a:ext cx="2587184" cy="3633258"/>
          </a:xfrm>
          <a:prstGeom prst="rect">
            <a:avLst/>
          </a:prstGeom>
        </p:spPr>
      </p:pic>
      <p:pic>
        <p:nvPicPr>
          <p:cNvPr id="17" name="图片 16" descr="屏幕的截图&#10;&#10;描述已自动生成">
            <a:extLst>
              <a:ext uri="{FF2B5EF4-FFF2-40B4-BE49-F238E27FC236}">
                <a16:creationId xmlns:a16="http://schemas.microsoft.com/office/drawing/2014/main" id="{71621683-85EA-D715-86A5-2263C6A96C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4599" y="2117831"/>
            <a:ext cx="4567400" cy="366822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201544F-F649-0667-16C9-990B4F7574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55302" y="6032277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河道工程</a:t>
            </a:r>
            <a:r>
              <a: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-</a:t>
            </a:r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审查技术指标一览表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A410D80-0D47-4AE2-6A43-657D8A761AC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82314" y="6032131"/>
            <a:ext cx="317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厂站类</a:t>
            </a:r>
            <a:r>
              <a: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-</a:t>
            </a:r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建构筑物一览表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4220FC9-DBCF-DC97-D70F-F007B64E014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51561" y="6032131"/>
            <a:ext cx="3713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轨道交通</a:t>
            </a:r>
            <a:r>
              <a: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-</a:t>
            </a:r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车辆主体</a:t>
            </a:r>
            <a:r>
              <a: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-</a:t>
            </a:r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主要技术参数指标表</a:t>
            </a:r>
          </a:p>
        </p:txBody>
      </p:sp>
    </p:spTree>
    <p:extLst>
      <p:ext uri="{BB962C8B-B14F-4D97-AF65-F5344CB8AC3E}">
        <p14:creationId xmlns:p14="http://schemas.microsoft.com/office/powerpoint/2010/main" val="30253549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IwNGYzYWMzNjdmYmRhODRjODk0YmU1ZDUxMzhjNT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2011</Words>
  <Application>Microsoft Office PowerPoint</Application>
  <PresentationFormat>宽屏</PresentationFormat>
  <Paragraphs>277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Source Han Sans CN Heavy</vt:lpstr>
      <vt:lpstr>等线</vt:lpstr>
      <vt:lpstr>黑体</vt:lpstr>
      <vt:lpstr>思源黑体 CN Bold</vt:lpstr>
      <vt:lpstr>思源黑体 CN Heavy</vt:lpstr>
      <vt:lpstr>思源黑体 CN Light</vt:lpstr>
      <vt:lpstr>思源黑体 CN Medium</vt:lpstr>
      <vt:lpstr>宋体</vt:lpstr>
      <vt:lpstr>微软雅黑</vt:lpstr>
      <vt:lpstr>Aharoni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刘丽婷</dc:creator>
  <cp:lastModifiedBy>越越 吴</cp:lastModifiedBy>
  <cp:revision>1457</cp:revision>
  <cp:lastPrinted>2018-12-03T01:53:00Z</cp:lastPrinted>
  <dcterms:created xsi:type="dcterms:W3CDTF">2018-08-14T11:01:00Z</dcterms:created>
  <dcterms:modified xsi:type="dcterms:W3CDTF">2024-12-17T11:24:05Z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F206C11C784D4C16AE212685975BCB62_12</vt:lpwstr>
  </property>
</Properties>
</file>