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23"/>
  </p:notesMasterIdLst>
  <p:sldIdLst>
    <p:sldId id="329" r:id="rId2"/>
    <p:sldId id="413" r:id="rId3"/>
    <p:sldId id="445" r:id="rId4"/>
    <p:sldId id="487" r:id="rId5"/>
    <p:sldId id="472" r:id="rId6"/>
    <p:sldId id="446" r:id="rId7"/>
    <p:sldId id="447" r:id="rId8"/>
    <p:sldId id="448" r:id="rId9"/>
    <p:sldId id="449" r:id="rId10"/>
    <p:sldId id="450" r:id="rId11"/>
    <p:sldId id="467" r:id="rId12"/>
    <p:sldId id="452" r:id="rId13"/>
    <p:sldId id="485" r:id="rId14"/>
    <p:sldId id="478" r:id="rId15"/>
    <p:sldId id="468" r:id="rId16"/>
    <p:sldId id="479" r:id="rId17"/>
    <p:sldId id="480" r:id="rId18"/>
    <p:sldId id="482" r:id="rId19"/>
    <p:sldId id="484" r:id="rId20"/>
    <p:sldId id="489" r:id="rId21"/>
    <p:sldId id="469" r:id="rId22"/>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1B6FB"/>
    <a:srgbClr val="2064A6"/>
    <a:srgbClr val="AABDD6"/>
    <a:srgbClr val="911532"/>
    <a:srgbClr val="D8D8D8"/>
    <a:srgbClr val="1C62A4"/>
    <a:srgbClr val="ECECEC"/>
    <a:srgbClr val="FFFFFF"/>
    <a:srgbClr val="6C6C6C"/>
    <a:srgbClr val="145C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2" autoAdjust="0"/>
    <p:restoredTop sz="94660"/>
  </p:normalViewPr>
  <p:slideViewPr>
    <p:cSldViewPr snapToGrid="0">
      <p:cViewPr varScale="1">
        <p:scale>
          <a:sx n="162" d="100"/>
          <a:sy n="162" d="100"/>
        </p:scale>
        <p:origin x="216"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C32705B-2523-4217-9810-7F1BB1D60D7C}" type="datetimeFigureOut">
              <a:rPr lang="zh-CN" altLang="en-US" smtClean="0"/>
              <a:t>2021/9/1</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4D8EE0AC-1E05-45D4-A526-94DE923730A7}" type="slidenum">
              <a:rPr lang="zh-CN" altLang="en-US" smtClean="0"/>
              <a:t>‹#›</a:t>
            </a:fld>
            <a:endParaRPr lang="zh-CN" altLang="en-US"/>
          </a:p>
        </p:txBody>
      </p:sp>
    </p:spTree>
    <p:extLst>
      <p:ext uri="{BB962C8B-B14F-4D97-AF65-F5344CB8AC3E}">
        <p14:creationId xmlns:p14="http://schemas.microsoft.com/office/powerpoint/2010/main" val="1473531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EE0AC-1E05-45D4-A526-94DE923730A7}" type="slidenum">
              <a:rPr lang="zh-CN" altLang="en-US" smtClean="0"/>
              <a:t>1</a:t>
            </a:fld>
            <a:endParaRPr lang="zh-CN" altLang="en-US"/>
          </a:p>
        </p:txBody>
      </p:sp>
    </p:spTree>
    <p:extLst>
      <p:ext uri="{BB962C8B-B14F-4D97-AF65-F5344CB8AC3E}">
        <p14:creationId xmlns:p14="http://schemas.microsoft.com/office/powerpoint/2010/main" val="3771675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EE0AC-1E05-45D4-A526-94DE923730A7}" type="slidenum">
              <a:rPr lang="zh-CN" altLang="en-US" smtClean="0"/>
              <a:t>2</a:t>
            </a:fld>
            <a:endParaRPr lang="zh-CN" altLang="en-US"/>
          </a:p>
        </p:txBody>
      </p:sp>
    </p:spTree>
    <p:extLst>
      <p:ext uri="{BB962C8B-B14F-4D97-AF65-F5344CB8AC3E}">
        <p14:creationId xmlns:p14="http://schemas.microsoft.com/office/powerpoint/2010/main" val="629013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EE0AC-1E05-45D4-A526-94DE923730A7}" type="slidenum">
              <a:rPr lang="zh-CN" altLang="en-US" smtClean="0"/>
              <a:t>3</a:t>
            </a:fld>
            <a:endParaRPr lang="zh-CN" altLang="en-US"/>
          </a:p>
        </p:txBody>
      </p:sp>
    </p:spTree>
    <p:extLst>
      <p:ext uri="{BB962C8B-B14F-4D97-AF65-F5344CB8AC3E}">
        <p14:creationId xmlns:p14="http://schemas.microsoft.com/office/powerpoint/2010/main" val="2251916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EE0AC-1E05-45D4-A526-94DE923730A7}" type="slidenum">
              <a:rPr lang="zh-CN" altLang="en-US" smtClean="0"/>
              <a:t>5</a:t>
            </a:fld>
            <a:endParaRPr lang="zh-CN" altLang="en-US"/>
          </a:p>
        </p:txBody>
      </p:sp>
    </p:spTree>
    <p:extLst>
      <p:ext uri="{BB962C8B-B14F-4D97-AF65-F5344CB8AC3E}">
        <p14:creationId xmlns:p14="http://schemas.microsoft.com/office/powerpoint/2010/main" val="3957998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EE0AC-1E05-45D4-A526-94DE923730A7}" type="slidenum">
              <a:rPr lang="zh-CN" altLang="en-US" smtClean="0"/>
              <a:t>6</a:t>
            </a:fld>
            <a:endParaRPr lang="zh-CN" altLang="en-US"/>
          </a:p>
        </p:txBody>
      </p:sp>
    </p:spTree>
    <p:extLst>
      <p:ext uri="{BB962C8B-B14F-4D97-AF65-F5344CB8AC3E}">
        <p14:creationId xmlns:p14="http://schemas.microsoft.com/office/powerpoint/2010/main" val="1129194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EE0AC-1E05-45D4-A526-94DE923730A7}" type="slidenum">
              <a:rPr lang="zh-CN" altLang="en-US" smtClean="0"/>
              <a:t>7</a:t>
            </a:fld>
            <a:endParaRPr lang="zh-CN" altLang="en-US"/>
          </a:p>
        </p:txBody>
      </p:sp>
    </p:spTree>
    <p:extLst>
      <p:ext uri="{BB962C8B-B14F-4D97-AF65-F5344CB8AC3E}">
        <p14:creationId xmlns:p14="http://schemas.microsoft.com/office/powerpoint/2010/main" val="2975394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EE0AC-1E05-45D4-A526-94DE923730A7}" type="slidenum">
              <a:rPr lang="zh-CN" altLang="en-US" smtClean="0"/>
              <a:t>11</a:t>
            </a:fld>
            <a:endParaRPr lang="zh-CN" altLang="en-US"/>
          </a:p>
        </p:txBody>
      </p:sp>
    </p:spTree>
    <p:extLst>
      <p:ext uri="{BB962C8B-B14F-4D97-AF65-F5344CB8AC3E}">
        <p14:creationId xmlns:p14="http://schemas.microsoft.com/office/powerpoint/2010/main" val="1826169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EE0AC-1E05-45D4-A526-94DE923730A7}" type="slidenum">
              <a:rPr lang="zh-CN" altLang="en-US" smtClean="0"/>
              <a:t>21</a:t>
            </a:fld>
            <a:endParaRPr lang="zh-CN" altLang="en-US"/>
          </a:p>
        </p:txBody>
      </p:sp>
    </p:spTree>
    <p:extLst>
      <p:ext uri="{BB962C8B-B14F-4D97-AF65-F5344CB8AC3E}">
        <p14:creationId xmlns:p14="http://schemas.microsoft.com/office/powerpoint/2010/main" val="3050067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a:solidFill>
            <a:schemeClr val="bg1"/>
          </a:solidFill>
        </p:spPr>
        <p:txBody>
          <a:bodyPr/>
          <a:lstStyle>
            <a:lvl1pPr>
              <a:defRPr>
                <a:gradFill>
                  <a:gsLst>
                    <a:gs pos="7000">
                      <a:srgbClr val="145CA1">
                        <a:shade val="30000"/>
                        <a:satMod val="115000"/>
                      </a:srgbClr>
                    </a:gs>
                    <a:gs pos="50000">
                      <a:srgbClr val="2064A6"/>
                    </a:gs>
                    <a:gs pos="100000">
                      <a:srgbClr val="2064A6"/>
                    </a:gs>
                  </a:gsLst>
                  <a:lin ang="0" scaled="1"/>
                </a:gradFill>
              </a:defRPr>
            </a:lvl1pPr>
          </a:lstStyle>
          <a:p>
            <a:r>
              <a:rPr lang="zh-CN" altLang="en-US" dirty="0"/>
              <a:t>数据管理中心</a:t>
            </a:r>
          </a:p>
        </p:txBody>
      </p:sp>
      <p:sp>
        <p:nvSpPr>
          <p:cNvPr id="9" name="灯片编号占位符 8"/>
          <p:cNvSpPr>
            <a:spLocks noGrp="1"/>
          </p:cNvSpPr>
          <p:nvPr>
            <p:ph type="sldNum" sz="quarter" idx="12"/>
          </p:nvPr>
        </p:nvSpPr>
        <p:spPr/>
        <p:txBody>
          <a:bodyPr/>
          <a:lstStyle/>
          <a:p>
            <a:fld id="{A3BBAEFF-C1FE-4260-97AF-B1EA1BEDB4B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a:xfrm>
            <a:off x="4038600" y="6383819"/>
            <a:ext cx="4114800" cy="365125"/>
          </a:xfrm>
        </p:spPr>
        <p:txBody>
          <a:bodyPr/>
          <a:lstStyle>
            <a:lvl1pPr marL="0" algn="ctr" defTabSz="914400" rtl="0" eaLnBrk="1" latinLnBrk="0" hangingPunct="1">
              <a:defRPr lang="zh-CN" altLang="en-US" sz="1800" b="1" kern="1200" smtClean="0">
                <a:gradFill>
                  <a:gsLst>
                    <a:gs pos="7000">
                      <a:srgbClr val="145CA1">
                        <a:shade val="30000"/>
                        <a:satMod val="115000"/>
                      </a:srgbClr>
                    </a:gs>
                    <a:gs pos="50000">
                      <a:srgbClr val="2064A6"/>
                    </a:gs>
                    <a:gs pos="100000">
                      <a:srgbClr val="2064A6"/>
                    </a:gs>
                  </a:gsLst>
                  <a:lin ang="0" scaled="1"/>
                </a:gradFill>
                <a:latin typeface="+mn-lt"/>
                <a:ea typeface="+mn-ea"/>
                <a:cs typeface="+mn-cs"/>
              </a:defRPr>
            </a:lvl1pPr>
          </a:lstStyle>
          <a:p>
            <a:r>
              <a:rPr lang="zh-CN" altLang="en-US" dirty="0"/>
              <a:t>数据管理中心</a:t>
            </a:r>
          </a:p>
        </p:txBody>
      </p:sp>
      <p:sp>
        <p:nvSpPr>
          <p:cNvPr id="6" name="灯片编号占位符 5"/>
          <p:cNvSpPr>
            <a:spLocks noGrp="1"/>
          </p:cNvSpPr>
          <p:nvPr>
            <p:ph type="sldNum" sz="quarter" idx="12"/>
          </p:nvPr>
        </p:nvSpPr>
        <p:spPr/>
        <p:txBody>
          <a:bodyPr/>
          <a:lstStyle/>
          <a:p>
            <a:fld id="{A3BBAEFF-C1FE-4260-97AF-B1EA1BEDB4B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lvl1pPr marL="0" algn="ctr" defTabSz="914400" rtl="0" eaLnBrk="1" latinLnBrk="0" hangingPunct="1">
              <a:defRPr lang="zh-CN" altLang="en-US" sz="1800" b="1" kern="1200" smtClean="0">
                <a:gradFill>
                  <a:gsLst>
                    <a:gs pos="7000">
                      <a:srgbClr val="145CA1">
                        <a:shade val="30000"/>
                        <a:satMod val="115000"/>
                      </a:srgbClr>
                    </a:gs>
                    <a:gs pos="50000">
                      <a:srgbClr val="2064A6"/>
                    </a:gs>
                    <a:gs pos="100000">
                      <a:srgbClr val="2064A6"/>
                    </a:gs>
                  </a:gsLst>
                  <a:lin ang="0" scaled="1"/>
                </a:gradFill>
                <a:latin typeface="+mn-lt"/>
                <a:ea typeface="+mn-ea"/>
                <a:cs typeface="+mn-cs"/>
              </a:defRPr>
            </a:lvl1pPr>
          </a:lstStyle>
          <a:p>
            <a:r>
              <a:rPr lang="zh-CN" altLang="en-US" dirty="0"/>
              <a:t>数据管理中心</a:t>
            </a:r>
          </a:p>
        </p:txBody>
      </p:sp>
      <p:sp>
        <p:nvSpPr>
          <p:cNvPr id="6" name="灯片编号占位符 5"/>
          <p:cNvSpPr>
            <a:spLocks noGrp="1"/>
          </p:cNvSpPr>
          <p:nvPr>
            <p:ph type="sldNum" sz="quarter" idx="12"/>
          </p:nvPr>
        </p:nvSpPr>
        <p:spPr/>
        <p:txBody>
          <a:bodyPr/>
          <a:lstStyle/>
          <a:p>
            <a:fld id="{A3BBAEFF-C1FE-4260-97AF-B1EA1BEDB4B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lvl1pPr marL="0" algn="ctr" defTabSz="914400" rtl="0" eaLnBrk="1" latinLnBrk="0" hangingPunct="1">
              <a:defRPr lang="zh-CN" altLang="en-US" sz="1800" b="1" kern="1200" smtClean="0">
                <a:gradFill>
                  <a:gsLst>
                    <a:gs pos="7000">
                      <a:srgbClr val="145CA1">
                        <a:shade val="30000"/>
                        <a:satMod val="115000"/>
                      </a:srgbClr>
                    </a:gs>
                    <a:gs pos="50000">
                      <a:srgbClr val="2064A6"/>
                    </a:gs>
                    <a:gs pos="100000">
                      <a:srgbClr val="2064A6"/>
                    </a:gs>
                  </a:gsLst>
                  <a:lin ang="0" scaled="1"/>
                </a:gradFill>
                <a:latin typeface="+mn-lt"/>
                <a:ea typeface="+mn-ea"/>
                <a:cs typeface="+mn-cs"/>
              </a:defRPr>
            </a:lvl1pPr>
          </a:lstStyle>
          <a:p>
            <a:r>
              <a:rPr lang="zh-CN" altLang="en-US" dirty="0"/>
              <a:t>数据管理中心</a:t>
            </a:r>
          </a:p>
        </p:txBody>
      </p:sp>
      <p:sp>
        <p:nvSpPr>
          <p:cNvPr id="7" name="灯片编号占位符 6"/>
          <p:cNvSpPr>
            <a:spLocks noGrp="1"/>
          </p:cNvSpPr>
          <p:nvPr>
            <p:ph type="sldNum" sz="quarter" idx="12"/>
          </p:nvPr>
        </p:nvSpPr>
        <p:spPr/>
        <p:txBody>
          <a:bodyPr/>
          <a:lstStyle/>
          <a:p>
            <a:fld id="{A3BBAEFF-C1FE-4260-97AF-B1EA1BEDB4B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lvl1pPr marL="0" algn="ctr" defTabSz="914400" rtl="0" eaLnBrk="1" latinLnBrk="0" hangingPunct="1">
              <a:defRPr lang="zh-CN" altLang="en-US" sz="1800" b="1" kern="1200" smtClean="0">
                <a:gradFill>
                  <a:gsLst>
                    <a:gs pos="7000">
                      <a:srgbClr val="145CA1">
                        <a:shade val="30000"/>
                        <a:satMod val="115000"/>
                      </a:srgbClr>
                    </a:gs>
                    <a:gs pos="50000">
                      <a:srgbClr val="2064A6"/>
                    </a:gs>
                    <a:gs pos="100000">
                      <a:srgbClr val="2064A6"/>
                    </a:gs>
                  </a:gsLst>
                  <a:lin ang="0" scaled="1"/>
                </a:gradFill>
                <a:latin typeface="+mn-lt"/>
                <a:ea typeface="+mn-ea"/>
                <a:cs typeface="+mn-cs"/>
              </a:defRPr>
            </a:lvl1pPr>
          </a:lstStyle>
          <a:p>
            <a:r>
              <a:rPr lang="zh-CN" altLang="en-US" dirty="0"/>
              <a:t>数据管理中心</a:t>
            </a:r>
          </a:p>
        </p:txBody>
      </p:sp>
      <p:sp>
        <p:nvSpPr>
          <p:cNvPr id="9" name="灯片编号占位符 8"/>
          <p:cNvSpPr>
            <a:spLocks noGrp="1"/>
          </p:cNvSpPr>
          <p:nvPr>
            <p:ph type="sldNum" sz="quarter" idx="12"/>
          </p:nvPr>
        </p:nvSpPr>
        <p:spPr/>
        <p:txBody>
          <a:bodyPr/>
          <a:lstStyle/>
          <a:p>
            <a:fld id="{A3BBAEFF-C1FE-4260-97AF-B1EA1BEDB4B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7" name="单圆角矩形 16"/>
          <p:cNvSpPr/>
          <p:nvPr userDrawn="1"/>
        </p:nvSpPr>
        <p:spPr>
          <a:xfrm>
            <a:off x="1444445" y="0"/>
            <a:ext cx="1440000" cy="432000"/>
          </a:xfrm>
          <a:prstGeom prst="round1Rect">
            <a:avLst>
              <a:gd name="adj" fmla="val 3573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指标依据</a:t>
            </a:r>
          </a:p>
        </p:txBody>
      </p:sp>
      <p:sp>
        <p:nvSpPr>
          <p:cNvPr id="19" name="单圆角矩形 18"/>
          <p:cNvSpPr/>
          <p:nvPr userDrawn="1"/>
        </p:nvSpPr>
        <p:spPr>
          <a:xfrm>
            <a:off x="2884445" y="0"/>
            <a:ext cx="1440000" cy="432000"/>
          </a:xfrm>
          <a:prstGeom prst="round1Rect">
            <a:avLst>
              <a:gd name="adj" fmla="val 3573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当前问题</a:t>
            </a:r>
          </a:p>
        </p:txBody>
      </p:sp>
      <p:sp>
        <p:nvSpPr>
          <p:cNvPr id="2" name="单圆角矩形 1"/>
          <p:cNvSpPr/>
          <p:nvPr userDrawn="1"/>
        </p:nvSpPr>
        <p:spPr>
          <a:xfrm>
            <a:off x="995" y="0"/>
            <a:ext cx="1440000" cy="432000"/>
          </a:xfrm>
          <a:prstGeom prst="round1Rect">
            <a:avLst>
              <a:gd name="adj" fmla="val 3573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审查方案</a:t>
            </a:r>
          </a:p>
        </p:txBody>
      </p:sp>
      <p:cxnSp>
        <p:nvCxnSpPr>
          <p:cNvPr id="8" name="直接连接符 7"/>
          <p:cNvCxnSpPr/>
          <p:nvPr userDrawn="1"/>
        </p:nvCxnSpPr>
        <p:spPr>
          <a:xfrm>
            <a:off x="0" y="432000"/>
            <a:ext cx="12192000" cy="0"/>
          </a:xfrm>
          <a:prstGeom prst="line">
            <a:avLst/>
          </a:prstGeom>
          <a:ln w="12700">
            <a:solidFill>
              <a:srgbClr val="2064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71197" y="73479"/>
            <a:ext cx="8528050" cy="6294664"/>
          </a:xfrm>
          <a:prstGeom prst="rect">
            <a:avLst/>
          </a:prstGeom>
          <a:effectLst>
            <a:outerShdw blurRad="190500" dist="25400" dir="5400000" algn="ctr" rotWithShape="0">
              <a:schemeClr val="tx1">
                <a:alpha val="40000"/>
              </a:scheme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3004" y="2058344"/>
            <a:ext cx="5752520" cy="4246009"/>
          </a:xfrm>
          <a:prstGeom prst="rect">
            <a:avLst/>
          </a:prstGeom>
          <a:effectLst>
            <a:outerShdw blurRad="190500" dist="25400" dir="5400000" algn="ctr" rotWithShape="0">
              <a:schemeClr val="tx1">
                <a:alpha val="40000"/>
              </a:schemeClr>
            </a:outerShdw>
          </a:effectLst>
        </p:spPr>
      </p:pic>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05524" y="2058344"/>
            <a:ext cx="5752520" cy="4246009"/>
          </a:xfrm>
          <a:prstGeom prst="rect">
            <a:avLst/>
          </a:prstGeom>
          <a:effectLst>
            <a:outerShdw blurRad="190500" dist="25400" dir="5400000" algn="ctr" rotWithShape="0">
              <a:schemeClr val="tx1">
                <a:alpha val="40000"/>
              </a:schemeClr>
            </a:outerShdw>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9FA2D313-F21F-6141-86EB-E169B2A7F335}"/>
              </a:ext>
            </a:extLst>
          </p:cNvPr>
          <p:cNvSpPr/>
          <p:nvPr userDrawn="1"/>
        </p:nvSpPr>
        <p:spPr>
          <a:xfrm>
            <a:off x="3546476" y="252859"/>
            <a:ext cx="8645524" cy="484285"/>
          </a:xfrm>
          <a:prstGeom prst="rect">
            <a:avLst/>
          </a:prstGeom>
          <a:gradFill flip="none" rotWithShape="1">
            <a:gsLst>
              <a:gs pos="0">
                <a:srgbClr val="2064A6"/>
              </a:gs>
              <a:gs pos="20000">
                <a:srgbClr val="2064A6">
                  <a:shade val="67500"/>
                  <a:satMod val="115000"/>
                </a:srgbClr>
              </a:gs>
              <a:gs pos="100000">
                <a:srgbClr val="AABDD6"/>
              </a:gs>
            </a:gsLst>
            <a:path path="circle">
              <a:fillToRect r="100000" b="100000"/>
            </a:path>
            <a:tileRect l="-100000" t="-100000"/>
          </a:gradFill>
          <a:ln>
            <a:noFill/>
          </a:ln>
          <a:effectLst>
            <a:outerShdw blurRad="254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7" name="圆角矩形 6">
            <a:extLst>
              <a:ext uri="{FF2B5EF4-FFF2-40B4-BE49-F238E27FC236}">
                <a16:creationId xmlns="" xmlns:a16="http://schemas.microsoft.com/office/drawing/2014/main" id="{0C75FA76-F0FB-6645-AF9B-8491B8DB45B1}"/>
              </a:ext>
            </a:extLst>
          </p:cNvPr>
          <p:cNvSpPr/>
          <p:nvPr userDrawn="1"/>
        </p:nvSpPr>
        <p:spPr>
          <a:xfrm rot="10800000" flipV="1">
            <a:off x="-5664" y="241634"/>
            <a:ext cx="484287" cy="506730"/>
          </a:xfrm>
          <a:prstGeom prst="roundRect">
            <a:avLst>
              <a:gd name="adj" fmla="val 5039"/>
            </a:avLst>
          </a:prstGeom>
          <a:solidFill>
            <a:srgbClr val="2064A6"/>
          </a:solidFill>
          <a:ln/>
        </p:spPr>
        <p:style>
          <a:lnRef idx="0">
            <a:schemeClr val="accent6"/>
          </a:lnRef>
          <a:fillRef idx="3">
            <a:schemeClr val="accent6"/>
          </a:fillRef>
          <a:effectRef idx="3">
            <a:schemeClr val="accent6"/>
          </a:effectRef>
          <a:fontRef idx="minor">
            <a:schemeClr val="lt1"/>
          </a:fontRef>
        </p:style>
        <p:txBody>
          <a:bodyPr lIns="0" tIns="0" rIns="0" bIns="0" rtlCol="0" anchor="ctr" anchorCtr="1">
            <a:normAutofit/>
          </a:bodyPr>
          <a:lstStyle/>
          <a:p>
            <a:pPr algn="ctr"/>
            <a:endParaRPr lang="zh-CN" altLang="en-US" sz="3200" b="0" i="0" dirty="0">
              <a:latin typeface="Source Han Sans CN Heavy" panose="020B0500000000000000" pitchFamily="34" charset="-128"/>
              <a:ea typeface="Source Han Sans CN Heavy" panose="020B0500000000000000" pitchFamily="34" charset="-128"/>
            </a:endParaRPr>
          </a:p>
        </p:txBody>
      </p:sp>
      <p:sp>
        <p:nvSpPr>
          <p:cNvPr id="11" name="文本占位符 10">
            <a:extLst>
              <a:ext uri="{FF2B5EF4-FFF2-40B4-BE49-F238E27FC236}">
                <a16:creationId xmlns="" xmlns:a16="http://schemas.microsoft.com/office/drawing/2014/main" id="{3E7558DD-2A8B-834F-90FA-FE3D58171B08}"/>
              </a:ext>
            </a:extLst>
          </p:cNvPr>
          <p:cNvSpPr>
            <a:spLocks noGrp="1"/>
          </p:cNvSpPr>
          <p:nvPr>
            <p:ph type="body" sz="quarter" idx="10"/>
          </p:nvPr>
        </p:nvSpPr>
        <p:spPr>
          <a:xfrm>
            <a:off x="3546475" y="326719"/>
            <a:ext cx="6834188" cy="332399"/>
          </a:xfrm>
        </p:spPr>
        <p:txBody>
          <a:bodyPr lIns="36000" tIns="0" rIns="36000" bIns="0" anchor="ctr" anchorCtr="0">
            <a:spAutoFit/>
          </a:bodyPr>
          <a:lstStyle>
            <a:lvl1pPr marL="0" indent="0">
              <a:buNone/>
              <a:defRPr sz="2400" b="0" i="0">
                <a:solidFill>
                  <a:schemeClr val="bg1"/>
                </a:solidFill>
                <a:latin typeface="思源黑体 CN Light" panose="020B0300000000000000" pitchFamily="34" charset="-122"/>
                <a:ea typeface="思源黑体 CN Light" panose="020B0300000000000000" pitchFamily="34" charset="-122"/>
              </a:defRPr>
            </a:lvl1pPr>
          </a:lstStyle>
          <a:p>
            <a:r>
              <a:rPr kumimoji="1" lang="zh-CN" altLang="en-US" dirty="0"/>
              <a:t>编辑母版文本样式</a:t>
            </a:r>
          </a:p>
        </p:txBody>
      </p:sp>
      <p:sp>
        <p:nvSpPr>
          <p:cNvPr id="13" name="文本占位符 12">
            <a:extLst>
              <a:ext uri="{FF2B5EF4-FFF2-40B4-BE49-F238E27FC236}">
                <a16:creationId xmlns="" xmlns:a16="http://schemas.microsoft.com/office/drawing/2014/main" id="{A3DE4524-8D84-2B41-8F3C-3C1B81A3E7E2}"/>
              </a:ext>
            </a:extLst>
          </p:cNvPr>
          <p:cNvSpPr>
            <a:spLocks noGrp="1"/>
          </p:cNvSpPr>
          <p:nvPr>
            <p:ph type="body" sz="quarter" idx="11"/>
          </p:nvPr>
        </p:nvSpPr>
        <p:spPr>
          <a:xfrm>
            <a:off x="478623" y="249441"/>
            <a:ext cx="2995028" cy="487704"/>
          </a:xfrm>
        </p:spPr>
        <p:txBody>
          <a:bodyPr lIns="0" tIns="0" rIns="0" bIns="0" anchor="ctr" anchorCtr="0">
            <a:normAutofit/>
          </a:bodyPr>
          <a:lstStyle>
            <a:lvl1pPr marL="0" indent="0" algn="ctr">
              <a:buNone/>
              <a:defRPr sz="2800" b="0" i="0">
                <a:solidFill>
                  <a:schemeClr val="accent6">
                    <a:lumMod val="75000"/>
                  </a:schemeClr>
                </a:solidFill>
                <a:latin typeface="思源黑体 CN Heavy" panose="020B0A00000000000000" pitchFamily="34" charset="-122"/>
                <a:ea typeface="思源黑体 CN Heavy" panose="020B0A00000000000000" pitchFamily="34" charset="-122"/>
              </a:defRPr>
            </a:lvl1pPr>
          </a:lstStyle>
          <a:p>
            <a:r>
              <a:rPr kumimoji="1" lang="zh-CN" altLang="en-US" dirty="0"/>
              <a:t>编辑母版文本样式</a:t>
            </a:r>
          </a:p>
        </p:txBody>
      </p:sp>
      <p:sp>
        <p:nvSpPr>
          <p:cNvPr id="8" name="页脚占位符 7"/>
          <p:cNvSpPr>
            <a:spLocks noGrp="1"/>
          </p:cNvSpPr>
          <p:nvPr>
            <p:ph type="ftr" sz="quarter" idx="12"/>
          </p:nvPr>
        </p:nvSpPr>
        <p:spPr>
          <a:xfrm>
            <a:off x="4769099" y="6492875"/>
            <a:ext cx="2576923" cy="365125"/>
          </a:xfrm>
        </p:spPr>
        <p:txBody>
          <a:bodyPr/>
          <a:lstStyle>
            <a:lvl1pPr marL="0" algn="ctr" defTabSz="914400" rtl="0" eaLnBrk="1" latinLnBrk="0" hangingPunct="1">
              <a:defRPr lang="zh-CN" altLang="en-US" sz="1800" b="1" kern="1200" smtClean="0">
                <a:gradFill>
                  <a:gsLst>
                    <a:gs pos="7000">
                      <a:srgbClr val="145CA1">
                        <a:shade val="30000"/>
                        <a:satMod val="115000"/>
                      </a:srgbClr>
                    </a:gs>
                    <a:gs pos="50000">
                      <a:srgbClr val="2064A6"/>
                    </a:gs>
                    <a:gs pos="100000">
                      <a:srgbClr val="2064A6"/>
                    </a:gs>
                  </a:gsLst>
                  <a:lin ang="0" scaled="1"/>
                </a:gradFill>
                <a:latin typeface="+mn-lt"/>
                <a:ea typeface="+mn-ea"/>
                <a:cs typeface="+mn-cs"/>
              </a:defRPr>
            </a:lvl1pPr>
          </a:lstStyle>
          <a:p>
            <a:r>
              <a:rPr lang="zh-CN" altLang="en-US" dirty="0"/>
              <a:t>数据管理中心</a:t>
            </a:r>
          </a:p>
        </p:txBody>
      </p:sp>
    </p:spTree>
    <p:extLst>
      <p:ext uri="{BB962C8B-B14F-4D97-AF65-F5344CB8AC3E}">
        <p14:creationId xmlns:p14="http://schemas.microsoft.com/office/powerpoint/2010/main" val="2207155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800" b="1">
                <a:solidFill>
                  <a:schemeClr val="tx1">
                    <a:alpha val="99000"/>
                  </a:schemeClr>
                </a:solidFill>
              </a:defRPr>
            </a:lvl1pPr>
          </a:lstStyle>
          <a:p>
            <a:r>
              <a:rPr lang="zh-CN" altLang="en-US"/>
              <a:t>数据管理中心</a:t>
            </a:r>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BAEFF-C1FE-4260-97AF-B1EA1BEDB4B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9.xml"/><Relationship Id="rId7" Type="http://schemas.openxmlformats.org/officeDocument/2006/relationships/image" Target="../media/image15.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8.wmv"/><Relationship Id="rId1" Type="http://schemas.microsoft.com/office/2007/relationships/media" Target="../media/media8.wmv"/><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9.wmv"/><Relationship Id="rId1" Type="http://schemas.microsoft.com/office/2007/relationships/media" Target="../media/media9.wmv"/><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3834026"/>
            <a:ext cx="12192000" cy="733791"/>
          </a:xfrm>
          <a:prstGeom prst="rect">
            <a:avLst/>
          </a:prstGeom>
          <a:noFill/>
        </p:spPr>
        <p:txBody>
          <a:bodyPr wrap="square" rtlCol="0">
            <a:spAutoFit/>
          </a:bodyPr>
          <a:lstStyle/>
          <a:p>
            <a:pPr algn="ctr">
              <a:lnSpc>
                <a:spcPts val="5400"/>
              </a:lnSpc>
            </a:pPr>
            <a:r>
              <a:rPr lang="zh-CN" altLang="en-US" sz="4000" spc="600" dirty="0">
                <a:solidFill>
                  <a:srgbClr val="145CA1"/>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电子图件报审工具</a:t>
            </a:r>
            <a:r>
              <a:rPr lang="zh-CN" altLang="en-US" sz="4000" spc="600" dirty="0" smtClean="0">
                <a:solidFill>
                  <a:srgbClr val="145CA1"/>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（市政报</a:t>
            </a:r>
            <a:r>
              <a:rPr lang="zh-CN" altLang="en-US" sz="4000" spc="600" dirty="0">
                <a:solidFill>
                  <a:srgbClr val="145CA1"/>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建版）技术培训</a:t>
            </a:r>
            <a:endParaRPr lang="en-US" altLang="zh-CN" sz="4000" spc="600" dirty="0">
              <a:solidFill>
                <a:srgbClr val="145CA1"/>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pic>
        <p:nvPicPr>
          <p:cNvPr id="7" name="图片 6"/>
          <p:cNvPicPr>
            <a:picLocks noChangeAspect="1"/>
          </p:cNvPicPr>
          <p:nvPr/>
        </p:nvPicPr>
        <p:blipFill>
          <a:blip r:embed="rId3"/>
          <a:stretch>
            <a:fillRect/>
          </a:stretch>
        </p:blipFill>
        <p:spPr>
          <a:xfrm>
            <a:off x="0" y="992631"/>
            <a:ext cx="12192000" cy="2642131"/>
          </a:xfrm>
          <a:prstGeom prst="rect">
            <a:avLst/>
          </a:prstGeom>
        </p:spPr>
      </p:pic>
      <p:sp>
        <p:nvSpPr>
          <p:cNvPr id="2" name="矩形 1"/>
          <p:cNvSpPr/>
          <p:nvPr/>
        </p:nvSpPr>
        <p:spPr>
          <a:xfrm>
            <a:off x="0" y="5356729"/>
            <a:ext cx="12192000" cy="458908"/>
          </a:xfrm>
          <a:prstGeom prst="rect">
            <a:avLst/>
          </a:prstGeom>
        </p:spPr>
        <p:txBody>
          <a:bodyPr wrap="square">
            <a:spAutoFit/>
          </a:bodyPr>
          <a:lstStyle/>
          <a:p>
            <a:pPr algn="ctr">
              <a:lnSpc>
                <a:spcPct val="150000"/>
              </a:lnSpc>
            </a:pPr>
            <a:r>
              <a:rPr lang="en-US" altLang="zh-CN" spc="600" dirty="0" smtClean="0">
                <a:solidFill>
                  <a:srgbClr val="145CA1"/>
                </a:solidFill>
                <a:latin typeface="微软雅黑" panose="020B0503020204020204" pitchFamily="34" charset="-122"/>
                <a:ea typeface="微软雅黑" panose="020B0503020204020204" pitchFamily="34" charset="-122"/>
                <a:cs typeface="Open Sans" panose="020B0606030504020204" pitchFamily="34" charset="0"/>
              </a:rPr>
              <a:t>2021.08</a:t>
            </a:r>
            <a:endParaRPr lang="en-US" altLang="zh-CN" spc="600" dirty="0">
              <a:solidFill>
                <a:srgbClr val="145CA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5" name="页脚占位符 4"/>
          <p:cNvSpPr>
            <a:spLocks noGrp="1"/>
          </p:cNvSpPr>
          <p:nvPr>
            <p:ph type="ftr" sz="quarter" idx="11"/>
          </p:nvPr>
        </p:nvSpPr>
        <p:spPr/>
        <p:txBody>
          <a:bodyPr/>
          <a:lstStyle/>
          <a:p>
            <a:r>
              <a:rPr lang="zh-CN" altLang="en-US"/>
              <a:t>数据管理中心</a:t>
            </a:r>
            <a:endParaRPr lang="zh-CN"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p:txBody>
          <a:bodyPr/>
          <a:lstStyle/>
          <a:p>
            <a:r>
              <a:rPr lang="zh-CN" altLang="en-US" dirty="0">
                <a:solidFill>
                  <a:srgbClr val="2064A6"/>
                </a:solidFill>
              </a:rPr>
              <a:t>卸载</a:t>
            </a:r>
          </a:p>
        </p:txBody>
      </p:sp>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2</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17" name="Freeform 20"/>
          <p:cNvSpPr>
            <a:spLocks/>
          </p:cNvSpPr>
          <p:nvPr/>
        </p:nvSpPr>
        <p:spPr bwMode="auto">
          <a:xfrm>
            <a:off x="581844" y="1650937"/>
            <a:ext cx="182563" cy="168275"/>
          </a:xfrm>
          <a:custGeom>
            <a:avLst/>
            <a:gdLst>
              <a:gd name="T0" fmla="*/ 115 w 115"/>
              <a:gd name="T1" fmla="*/ 106 h 106"/>
              <a:gd name="T2" fmla="*/ 0 w 115"/>
              <a:gd name="T3" fmla="*/ 106 h 106"/>
              <a:gd name="T4" fmla="*/ 0 w 115"/>
              <a:gd name="T5" fmla="*/ 0 h 106"/>
              <a:gd name="T6" fmla="*/ 115 w 115"/>
              <a:gd name="T7" fmla="*/ 106 h 106"/>
            </a:gdLst>
            <a:ahLst/>
            <a:cxnLst>
              <a:cxn ang="0">
                <a:pos x="T0" y="T1"/>
              </a:cxn>
              <a:cxn ang="0">
                <a:pos x="T2" y="T3"/>
              </a:cxn>
              <a:cxn ang="0">
                <a:pos x="T4" y="T5"/>
              </a:cxn>
              <a:cxn ang="0">
                <a:pos x="T6" y="T7"/>
              </a:cxn>
            </a:cxnLst>
            <a:rect l="0" t="0" r="r" b="b"/>
            <a:pathLst>
              <a:path w="115" h="106">
                <a:moveTo>
                  <a:pt x="115" y="106"/>
                </a:moveTo>
                <a:lnTo>
                  <a:pt x="0" y="106"/>
                </a:lnTo>
                <a:lnTo>
                  <a:pt x="0" y="0"/>
                </a:lnTo>
                <a:lnTo>
                  <a:pt x="115"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nvGrpSpPr>
          <p:cNvPr id="13" name="组合 12"/>
          <p:cNvGrpSpPr/>
          <p:nvPr/>
        </p:nvGrpSpPr>
        <p:grpSpPr>
          <a:xfrm>
            <a:off x="478623" y="1109828"/>
            <a:ext cx="3329510" cy="1378624"/>
            <a:chOff x="478623" y="1109828"/>
            <a:chExt cx="3329510" cy="1378624"/>
          </a:xfrm>
        </p:grpSpPr>
        <p:sp>
          <p:nvSpPr>
            <p:cNvPr id="15" name="矩形: 圆角 24"/>
            <p:cNvSpPr/>
            <p:nvPr/>
          </p:nvSpPr>
          <p:spPr>
            <a:xfrm>
              <a:off x="764407" y="1782756"/>
              <a:ext cx="3043726" cy="7056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zh-CN" sz="1200" dirty="0">
                  <a:solidFill>
                    <a:schemeClr val="tx1">
                      <a:lumMod val="65000"/>
                      <a:lumOff val="35000"/>
                    </a:schemeClr>
                  </a:solidFill>
                  <a:cs typeface="+mn-ea"/>
                </a:rPr>
                <a:t>点击桌面左下角开始</a:t>
              </a:r>
              <a:r>
                <a:rPr lang="zh-CN" altLang="en-US" sz="1200" dirty="0">
                  <a:solidFill>
                    <a:schemeClr val="tx1">
                      <a:lumMod val="65000"/>
                      <a:lumOff val="35000"/>
                    </a:schemeClr>
                  </a:solidFill>
                  <a:cs typeface="+mn-ea"/>
                  <a:sym typeface="+mn-lt"/>
                </a:rPr>
                <a:t>，</a:t>
              </a:r>
              <a:r>
                <a:rPr lang="zh-CN" altLang="zh-CN" sz="1200" dirty="0">
                  <a:solidFill>
                    <a:schemeClr val="tx1">
                      <a:lumMod val="65000"/>
                      <a:lumOff val="35000"/>
                    </a:schemeClr>
                  </a:solidFill>
                  <a:cs typeface="+mn-ea"/>
                </a:rPr>
                <a:t>在下拉菜单中点击卸载电子报件审查模块</a:t>
              </a:r>
              <a:r>
                <a:rPr lang="zh-CN" altLang="zh-CN" sz="1200" dirty="0" smtClean="0">
                  <a:solidFill>
                    <a:schemeClr val="tx1">
                      <a:lumMod val="65000"/>
                      <a:lumOff val="35000"/>
                    </a:schemeClr>
                  </a:solidFill>
                  <a:cs typeface="+mn-ea"/>
                </a:rPr>
                <a:t>（</a:t>
              </a:r>
              <a:r>
                <a:rPr lang="zh-CN" altLang="en-US" sz="1200" dirty="0" smtClean="0">
                  <a:solidFill>
                    <a:schemeClr val="tx1">
                      <a:lumMod val="65000"/>
                      <a:lumOff val="35000"/>
                    </a:schemeClr>
                  </a:solidFill>
                  <a:cs typeface="+mn-ea"/>
                </a:rPr>
                <a:t>市政</a:t>
              </a:r>
              <a:r>
                <a:rPr lang="zh-CN" altLang="zh-CN" sz="1200" dirty="0" smtClean="0">
                  <a:solidFill>
                    <a:schemeClr val="tx1">
                      <a:lumMod val="65000"/>
                      <a:lumOff val="35000"/>
                    </a:schemeClr>
                  </a:solidFill>
                  <a:cs typeface="+mn-ea"/>
                </a:rPr>
                <a:t>报建</a:t>
              </a:r>
              <a:r>
                <a:rPr lang="zh-CN" altLang="en-US" sz="1200" dirty="0" smtClean="0">
                  <a:solidFill>
                    <a:schemeClr val="tx1">
                      <a:lumMod val="65000"/>
                      <a:lumOff val="35000"/>
                    </a:schemeClr>
                  </a:solidFill>
                  <a:cs typeface="+mn-ea"/>
                </a:rPr>
                <a:t>版</a:t>
              </a:r>
              <a:r>
                <a:rPr lang="zh-CN" altLang="zh-CN" sz="1200" dirty="0" smtClean="0">
                  <a:solidFill>
                    <a:schemeClr val="tx1">
                      <a:lumMod val="65000"/>
                      <a:lumOff val="35000"/>
                    </a:schemeClr>
                  </a:solidFill>
                  <a:cs typeface="+mn-ea"/>
                </a:rPr>
                <a:t>）</a:t>
              </a:r>
              <a:r>
                <a:rPr lang="zh-CN" altLang="en-US" sz="1200" dirty="0">
                  <a:solidFill>
                    <a:schemeClr val="tx1">
                      <a:lumMod val="65000"/>
                      <a:lumOff val="35000"/>
                    </a:schemeClr>
                  </a:solidFill>
                  <a:cs typeface="+mn-ea"/>
                </a:rPr>
                <a:t>。</a:t>
              </a:r>
              <a:endParaRPr lang="zh-CN" altLang="en-US" sz="1200" dirty="0">
                <a:solidFill>
                  <a:schemeClr val="tx1">
                    <a:lumMod val="65000"/>
                    <a:lumOff val="35000"/>
                  </a:schemeClr>
                </a:solidFill>
                <a:cs typeface="+mn-ea"/>
                <a:sym typeface="+mn-lt"/>
              </a:endParaRPr>
            </a:p>
          </p:txBody>
        </p:sp>
        <p:grpSp>
          <p:nvGrpSpPr>
            <p:cNvPr id="18" name="组合 17"/>
            <p:cNvGrpSpPr/>
            <p:nvPr/>
          </p:nvGrpSpPr>
          <p:grpSpPr>
            <a:xfrm>
              <a:off x="478623" y="1109828"/>
              <a:ext cx="3177426" cy="524068"/>
              <a:chOff x="2599802" y="2312679"/>
              <a:chExt cx="2626318" cy="644525"/>
            </a:xfrm>
          </p:grpSpPr>
          <p:grpSp>
            <p:nvGrpSpPr>
              <p:cNvPr id="19" name="组合 18"/>
              <p:cNvGrpSpPr/>
              <p:nvPr/>
            </p:nvGrpSpPr>
            <p:grpSpPr>
              <a:xfrm>
                <a:off x="2599802" y="2312679"/>
                <a:ext cx="2626318" cy="644525"/>
                <a:chOff x="4837113" y="2311400"/>
                <a:chExt cx="2626318" cy="644525"/>
              </a:xfrm>
            </p:grpSpPr>
            <p:sp>
              <p:nvSpPr>
                <p:cNvPr id="21" name="Freeform 19"/>
                <p:cNvSpPr>
                  <a:spLocks noEditPoints="1"/>
                </p:cNvSpPr>
                <p:nvPr/>
              </p:nvSpPr>
              <p:spPr bwMode="auto">
                <a:xfrm>
                  <a:off x="4837113" y="2311400"/>
                  <a:ext cx="2626318" cy="644525"/>
                </a:xfrm>
                <a:custGeom>
                  <a:avLst/>
                  <a:gdLst>
                    <a:gd name="T0" fmla="*/ 1573 w 1573"/>
                    <a:gd name="T1" fmla="*/ 406 h 406"/>
                    <a:gd name="T2" fmla="*/ 140 w 1573"/>
                    <a:gd name="T3" fmla="*/ 406 h 406"/>
                    <a:gd name="T4" fmla="*/ 0 w 1573"/>
                    <a:gd name="T5" fmla="*/ 268 h 406"/>
                    <a:gd name="T6" fmla="*/ 0 w 1573"/>
                    <a:gd name="T7" fmla="*/ 0 h 406"/>
                    <a:gd name="T8" fmla="*/ 1478 w 1573"/>
                    <a:gd name="T9" fmla="*/ 0 h 406"/>
                    <a:gd name="T10" fmla="*/ 1573 w 1573"/>
                    <a:gd name="T11" fmla="*/ 95 h 406"/>
                    <a:gd name="T12" fmla="*/ 1573 w 1573"/>
                    <a:gd name="T13" fmla="*/ 406 h 406"/>
                    <a:gd name="T14" fmla="*/ 145 w 1573"/>
                    <a:gd name="T15" fmla="*/ 394 h 406"/>
                    <a:gd name="T16" fmla="*/ 1561 w 1573"/>
                    <a:gd name="T17" fmla="*/ 394 h 406"/>
                    <a:gd name="T18" fmla="*/ 1561 w 1573"/>
                    <a:gd name="T19" fmla="*/ 100 h 406"/>
                    <a:gd name="T20" fmla="*/ 1473 w 1573"/>
                    <a:gd name="T21" fmla="*/ 12 h 406"/>
                    <a:gd name="T22" fmla="*/ 12 w 1573"/>
                    <a:gd name="T23" fmla="*/ 12 h 406"/>
                    <a:gd name="T24" fmla="*/ 12 w 1573"/>
                    <a:gd name="T25" fmla="*/ 263 h 406"/>
                    <a:gd name="T26" fmla="*/ 145 w 1573"/>
                    <a:gd name="T27" fmla="*/ 39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3" h="406">
                      <a:moveTo>
                        <a:pt x="1573" y="406"/>
                      </a:moveTo>
                      <a:lnTo>
                        <a:pt x="140" y="406"/>
                      </a:lnTo>
                      <a:lnTo>
                        <a:pt x="0" y="268"/>
                      </a:lnTo>
                      <a:lnTo>
                        <a:pt x="0" y="0"/>
                      </a:lnTo>
                      <a:lnTo>
                        <a:pt x="1478" y="0"/>
                      </a:lnTo>
                      <a:lnTo>
                        <a:pt x="1573" y="95"/>
                      </a:lnTo>
                      <a:lnTo>
                        <a:pt x="1573" y="406"/>
                      </a:lnTo>
                      <a:close/>
                      <a:moveTo>
                        <a:pt x="145" y="394"/>
                      </a:moveTo>
                      <a:lnTo>
                        <a:pt x="1561" y="394"/>
                      </a:lnTo>
                      <a:lnTo>
                        <a:pt x="1561" y="100"/>
                      </a:lnTo>
                      <a:lnTo>
                        <a:pt x="1473" y="12"/>
                      </a:lnTo>
                      <a:lnTo>
                        <a:pt x="12" y="12"/>
                      </a:lnTo>
                      <a:lnTo>
                        <a:pt x="12" y="263"/>
                      </a:lnTo>
                      <a:lnTo>
                        <a:pt x="145" y="394"/>
                      </a:lnTo>
                      <a:close/>
                    </a:path>
                  </a:pathLst>
                </a:custGeom>
                <a:gradFill flip="none" rotWithShape="1">
                  <a:gsLst>
                    <a:gs pos="0">
                      <a:schemeClr val="bg1">
                        <a:alpha val="50000"/>
                      </a:schemeClr>
                    </a:gs>
                    <a:gs pos="76000">
                      <a:srgbClr val="05568D"/>
                    </a:gs>
                    <a:gs pos="47000">
                      <a:srgbClr val="043B71">
                        <a:alpha val="30000"/>
                      </a:srgbClr>
                    </a:gs>
                    <a:gs pos="100000">
                      <a:schemeClr val="bg1">
                        <a:alpha val="5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 name="Freeform 22"/>
                <p:cNvSpPr>
                  <a:spLocks/>
                </p:cNvSpPr>
                <p:nvPr/>
              </p:nvSpPr>
              <p:spPr bwMode="auto">
                <a:xfrm>
                  <a:off x="4856163" y="2330451"/>
                  <a:ext cx="2586478" cy="606426"/>
                </a:xfrm>
                <a:custGeom>
                  <a:avLst/>
                  <a:gdLst>
                    <a:gd name="T0" fmla="*/ 1549 w 1549"/>
                    <a:gd name="T1" fmla="*/ 382 h 382"/>
                    <a:gd name="T2" fmla="*/ 1549 w 1549"/>
                    <a:gd name="T3" fmla="*/ 88 h 382"/>
                    <a:gd name="T4" fmla="*/ 1461 w 1549"/>
                    <a:gd name="T5" fmla="*/ 0 h 382"/>
                    <a:gd name="T6" fmla="*/ 0 w 1549"/>
                    <a:gd name="T7" fmla="*/ 0 h 382"/>
                    <a:gd name="T8" fmla="*/ 0 w 1549"/>
                    <a:gd name="T9" fmla="*/ 251 h 382"/>
                    <a:gd name="T10" fmla="*/ 133 w 1549"/>
                    <a:gd name="T11" fmla="*/ 382 h 382"/>
                    <a:gd name="T12" fmla="*/ 1549 w 1549"/>
                    <a:gd name="T13" fmla="*/ 382 h 382"/>
                  </a:gdLst>
                  <a:ahLst/>
                  <a:cxnLst>
                    <a:cxn ang="0">
                      <a:pos x="T0" y="T1"/>
                    </a:cxn>
                    <a:cxn ang="0">
                      <a:pos x="T2" y="T3"/>
                    </a:cxn>
                    <a:cxn ang="0">
                      <a:pos x="T4" y="T5"/>
                    </a:cxn>
                    <a:cxn ang="0">
                      <a:pos x="T6" y="T7"/>
                    </a:cxn>
                    <a:cxn ang="0">
                      <a:pos x="T8" y="T9"/>
                    </a:cxn>
                    <a:cxn ang="0">
                      <a:pos x="T10" y="T11"/>
                    </a:cxn>
                    <a:cxn ang="0">
                      <a:pos x="T12" y="T13"/>
                    </a:cxn>
                  </a:cxnLst>
                  <a:rect l="0" t="0" r="r" b="b"/>
                  <a:pathLst>
                    <a:path w="1549" h="382">
                      <a:moveTo>
                        <a:pt x="1549" y="382"/>
                      </a:moveTo>
                      <a:lnTo>
                        <a:pt x="1549" y="88"/>
                      </a:lnTo>
                      <a:lnTo>
                        <a:pt x="1461" y="0"/>
                      </a:lnTo>
                      <a:lnTo>
                        <a:pt x="0" y="0"/>
                      </a:lnTo>
                      <a:lnTo>
                        <a:pt x="0" y="251"/>
                      </a:lnTo>
                      <a:lnTo>
                        <a:pt x="133" y="382"/>
                      </a:lnTo>
                      <a:lnTo>
                        <a:pt x="1549" y="382"/>
                      </a:lnTo>
                      <a:close/>
                    </a:path>
                  </a:pathLst>
                </a:custGeom>
                <a:gradFill flip="none" rotWithShape="1">
                  <a:gsLst>
                    <a:gs pos="0">
                      <a:srgbClr val="0AC0FC">
                        <a:alpha val="40000"/>
                      </a:srgbClr>
                    </a:gs>
                    <a:gs pos="76000">
                      <a:srgbClr val="05568D"/>
                    </a:gs>
                    <a:gs pos="47000">
                      <a:srgbClr val="043B71">
                        <a:alpha val="30000"/>
                      </a:srgbClr>
                    </a:gs>
                    <a:gs pos="100000">
                      <a:srgbClr val="0AC0FC">
                        <a:alpha val="40000"/>
                      </a:srgbClr>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20" name="矩形 19"/>
              <p:cNvSpPr/>
              <p:nvPr/>
            </p:nvSpPr>
            <p:spPr>
              <a:xfrm>
                <a:off x="3097308" y="2413342"/>
                <a:ext cx="1426138" cy="492075"/>
              </a:xfrm>
              <a:prstGeom prst="rect">
                <a:avLst/>
              </a:prstGeom>
            </p:spPr>
            <p:txBody>
              <a:bodyPr wrap="square">
                <a:spAutoFit/>
              </a:bodyPr>
              <a:lstStyle/>
              <a:p>
                <a:pPr algn="r"/>
                <a:r>
                  <a:rPr lang="zh-CN" altLang="en-US" sz="2000" i="1" dirty="0">
                    <a:solidFill>
                      <a:schemeClr val="bg1"/>
                    </a:solidFill>
                    <a:effectLst>
                      <a:glow rad="101600">
                        <a:schemeClr val="accent1">
                          <a:satMod val="175000"/>
                          <a:alpha val="40000"/>
                        </a:schemeClr>
                      </a:glow>
                    </a:effectLst>
                    <a:cs typeface="+mn-ea"/>
                    <a:sym typeface="+mn-lt"/>
                  </a:rPr>
                  <a:t>方法一</a:t>
                </a:r>
              </a:p>
            </p:txBody>
          </p:sp>
        </p:grpSp>
      </p:grpSp>
      <p:sp>
        <p:nvSpPr>
          <p:cNvPr id="50" name="Freeform 20"/>
          <p:cNvSpPr>
            <a:spLocks/>
          </p:cNvSpPr>
          <p:nvPr/>
        </p:nvSpPr>
        <p:spPr bwMode="auto">
          <a:xfrm>
            <a:off x="4336116" y="1666428"/>
            <a:ext cx="182563" cy="168275"/>
          </a:xfrm>
          <a:custGeom>
            <a:avLst/>
            <a:gdLst>
              <a:gd name="T0" fmla="*/ 115 w 115"/>
              <a:gd name="T1" fmla="*/ 106 h 106"/>
              <a:gd name="T2" fmla="*/ 0 w 115"/>
              <a:gd name="T3" fmla="*/ 106 h 106"/>
              <a:gd name="T4" fmla="*/ 0 w 115"/>
              <a:gd name="T5" fmla="*/ 0 h 106"/>
              <a:gd name="T6" fmla="*/ 115 w 115"/>
              <a:gd name="T7" fmla="*/ 106 h 106"/>
            </a:gdLst>
            <a:ahLst/>
            <a:cxnLst>
              <a:cxn ang="0">
                <a:pos x="T0" y="T1"/>
              </a:cxn>
              <a:cxn ang="0">
                <a:pos x="T2" y="T3"/>
              </a:cxn>
              <a:cxn ang="0">
                <a:pos x="T4" y="T5"/>
              </a:cxn>
              <a:cxn ang="0">
                <a:pos x="T6" y="T7"/>
              </a:cxn>
            </a:cxnLst>
            <a:rect l="0" t="0" r="r" b="b"/>
            <a:pathLst>
              <a:path w="115" h="106">
                <a:moveTo>
                  <a:pt x="115" y="106"/>
                </a:moveTo>
                <a:lnTo>
                  <a:pt x="0" y="106"/>
                </a:lnTo>
                <a:lnTo>
                  <a:pt x="0" y="0"/>
                </a:lnTo>
                <a:lnTo>
                  <a:pt x="115"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nvGrpSpPr>
          <p:cNvPr id="14" name="组合 13"/>
          <p:cNvGrpSpPr/>
          <p:nvPr/>
        </p:nvGrpSpPr>
        <p:grpSpPr>
          <a:xfrm>
            <a:off x="4169934" y="1125319"/>
            <a:ext cx="3534568" cy="1245255"/>
            <a:chOff x="4169934" y="1125319"/>
            <a:chExt cx="3534568" cy="1245255"/>
          </a:xfrm>
        </p:grpSpPr>
        <p:sp>
          <p:nvSpPr>
            <p:cNvPr id="49" name="矩形: 圆角 24"/>
            <p:cNvSpPr/>
            <p:nvPr/>
          </p:nvSpPr>
          <p:spPr>
            <a:xfrm>
              <a:off x="4477014" y="1664878"/>
              <a:ext cx="2281811" cy="7056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zh-CN" sz="1200" dirty="0">
                  <a:solidFill>
                    <a:schemeClr val="tx1">
                      <a:lumMod val="65000"/>
                      <a:lumOff val="35000"/>
                    </a:schemeClr>
                  </a:solidFill>
                  <a:cs typeface="+mn-ea"/>
                </a:rPr>
                <a:t>通过控制面板中的卸载程序</a:t>
              </a:r>
              <a:r>
                <a:rPr lang="zh-CN" altLang="en-US" sz="1200" dirty="0">
                  <a:solidFill>
                    <a:schemeClr val="tx1">
                      <a:lumMod val="65000"/>
                      <a:lumOff val="35000"/>
                    </a:schemeClr>
                  </a:solidFill>
                  <a:cs typeface="+mn-ea"/>
                </a:rPr>
                <a:t>。</a:t>
              </a:r>
              <a:endParaRPr lang="zh-CN" altLang="en-US" sz="1200" dirty="0">
                <a:solidFill>
                  <a:schemeClr val="tx1">
                    <a:lumMod val="65000"/>
                    <a:lumOff val="35000"/>
                  </a:schemeClr>
                </a:solidFill>
                <a:cs typeface="+mn-ea"/>
                <a:sym typeface="+mn-lt"/>
              </a:endParaRPr>
            </a:p>
          </p:txBody>
        </p:sp>
        <p:grpSp>
          <p:nvGrpSpPr>
            <p:cNvPr id="51" name="组合 50"/>
            <p:cNvGrpSpPr/>
            <p:nvPr/>
          </p:nvGrpSpPr>
          <p:grpSpPr>
            <a:xfrm>
              <a:off x="4169934" y="1125319"/>
              <a:ext cx="3534568" cy="524068"/>
              <a:chOff x="2599802" y="2312679"/>
              <a:chExt cx="2626318" cy="644525"/>
            </a:xfrm>
          </p:grpSpPr>
          <p:grpSp>
            <p:nvGrpSpPr>
              <p:cNvPr id="52" name="组合 51"/>
              <p:cNvGrpSpPr/>
              <p:nvPr/>
            </p:nvGrpSpPr>
            <p:grpSpPr>
              <a:xfrm>
                <a:off x="2599802" y="2312679"/>
                <a:ext cx="2626318" cy="644525"/>
                <a:chOff x="4837113" y="2311400"/>
                <a:chExt cx="2626318" cy="644525"/>
              </a:xfrm>
            </p:grpSpPr>
            <p:sp>
              <p:nvSpPr>
                <p:cNvPr id="54" name="Freeform 19"/>
                <p:cNvSpPr>
                  <a:spLocks noEditPoints="1"/>
                </p:cNvSpPr>
                <p:nvPr/>
              </p:nvSpPr>
              <p:spPr bwMode="auto">
                <a:xfrm>
                  <a:off x="4837113" y="2311400"/>
                  <a:ext cx="2626318" cy="644525"/>
                </a:xfrm>
                <a:custGeom>
                  <a:avLst/>
                  <a:gdLst>
                    <a:gd name="T0" fmla="*/ 1573 w 1573"/>
                    <a:gd name="T1" fmla="*/ 406 h 406"/>
                    <a:gd name="T2" fmla="*/ 140 w 1573"/>
                    <a:gd name="T3" fmla="*/ 406 h 406"/>
                    <a:gd name="T4" fmla="*/ 0 w 1573"/>
                    <a:gd name="T5" fmla="*/ 268 h 406"/>
                    <a:gd name="T6" fmla="*/ 0 w 1573"/>
                    <a:gd name="T7" fmla="*/ 0 h 406"/>
                    <a:gd name="T8" fmla="*/ 1478 w 1573"/>
                    <a:gd name="T9" fmla="*/ 0 h 406"/>
                    <a:gd name="T10" fmla="*/ 1573 w 1573"/>
                    <a:gd name="T11" fmla="*/ 95 h 406"/>
                    <a:gd name="T12" fmla="*/ 1573 w 1573"/>
                    <a:gd name="T13" fmla="*/ 406 h 406"/>
                    <a:gd name="T14" fmla="*/ 145 w 1573"/>
                    <a:gd name="T15" fmla="*/ 394 h 406"/>
                    <a:gd name="T16" fmla="*/ 1561 w 1573"/>
                    <a:gd name="T17" fmla="*/ 394 h 406"/>
                    <a:gd name="T18" fmla="*/ 1561 w 1573"/>
                    <a:gd name="T19" fmla="*/ 100 h 406"/>
                    <a:gd name="T20" fmla="*/ 1473 w 1573"/>
                    <a:gd name="T21" fmla="*/ 12 h 406"/>
                    <a:gd name="T22" fmla="*/ 12 w 1573"/>
                    <a:gd name="T23" fmla="*/ 12 h 406"/>
                    <a:gd name="T24" fmla="*/ 12 w 1573"/>
                    <a:gd name="T25" fmla="*/ 263 h 406"/>
                    <a:gd name="T26" fmla="*/ 145 w 1573"/>
                    <a:gd name="T27" fmla="*/ 39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3" h="406">
                      <a:moveTo>
                        <a:pt x="1573" y="406"/>
                      </a:moveTo>
                      <a:lnTo>
                        <a:pt x="140" y="406"/>
                      </a:lnTo>
                      <a:lnTo>
                        <a:pt x="0" y="268"/>
                      </a:lnTo>
                      <a:lnTo>
                        <a:pt x="0" y="0"/>
                      </a:lnTo>
                      <a:lnTo>
                        <a:pt x="1478" y="0"/>
                      </a:lnTo>
                      <a:lnTo>
                        <a:pt x="1573" y="95"/>
                      </a:lnTo>
                      <a:lnTo>
                        <a:pt x="1573" y="406"/>
                      </a:lnTo>
                      <a:close/>
                      <a:moveTo>
                        <a:pt x="145" y="394"/>
                      </a:moveTo>
                      <a:lnTo>
                        <a:pt x="1561" y="394"/>
                      </a:lnTo>
                      <a:lnTo>
                        <a:pt x="1561" y="100"/>
                      </a:lnTo>
                      <a:lnTo>
                        <a:pt x="1473" y="12"/>
                      </a:lnTo>
                      <a:lnTo>
                        <a:pt x="12" y="12"/>
                      </a:lnTo>
                      <a:lnTo>
                        <a:pt x="12" y="263"/>
                      </a:lnTo>
                      <a:lnTo>
                        <a:pt x="145" y="394"/>
                      </a:lnTo>
                      <a:close/>
                    </a:path>
                  </a:pathLst>
                </a:custGeom>
                <a:gradFill flip="none" rotWithShape="1">
                  <a:gsLst>
                    <a:gs pos="0">
                      <a:schemeClr val="bg1">
                        <a:alpha val="50000"/>
                      </a:schemeClr>
                    </a:gs>
                    <a:gs pos="76000">
                      <a:srgbClr val="05568D"/>
                    </a:gs>
                    <a:gs pos="47000">
                      <a:srgbClr val="043B71">
                        <a:alpha val="30000"/>
                      </a:srgbClr>
                    </a:gs>
                    <a:gs pos="100000">
                      <a:schemeClr val="bg1">
                        <a:alpha val="5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5" name="Freeform 22"/>
                <p:cNvSpPr>
                  <a:spLocks/>
                </p:cNvSpPr>
                <p:nvPr/>
              </p:nvSpPr>
              <p:spPr bwMode="auto">
                <a:xfrm>
                  <a:off x="4856163" y="2330451"/>
                  <a:ext cx="2586478" cy="606426"/>
                </a:xfrm>
                <a:custGeom>
                  <a:avLst/>
                  <a:gdLst>
                    <a:gd name="T0" fmla="*/ 1549 w 1549"/>
                    <a:gd name="T1" fmla="*/ 382 h 382"/>
                    <a:gd name="T2" fmla="*/ 1549 w 1549"/>
                    <a:gd name="T3" fmla="*/ 88 h 382"/>
                    <a:gd name="T4" fmla="*/ 1461 w 1549"/>
                    <a:gd name="T5" fmla="*/ 0 h 382"/>
                    <a:gd name="T6" fmla="*/ 0 w 1549"/>
                    <a:gd name="T7" fmla="*/ 0 h 382"/>
                    <a:gd name="T8" fmla="*/ 0 w 1549"/>
                    <a:gd name="T9" fmla="*/ 251 h 382"/>
                    <a:gd name="T10" fmla="*/ 133 w 1549"/>
                    <a:gd name="T11" fmla="*/ 382 h 382"/>
                    <a:gd name="T12" fmla="*/ 1549 w 1549"/>
                    <a:gd name="T13" fmla="*/ 382 h 382"/>
                  </a:gdLst>
                  <a:ahLst/>
                  <a:cxnLst>
                    <a:cxn ang="0">
                      <a:pos x="T0" y="T1"/>
                    </a:cxn>
                    <a:cxn ang="0">
                      <a:pos x="T2" y="T3"/>
                    </a:cxn>
                    <a:cxn ang="0">
                      <a:pos x="T4" y="T5"/>
                    </a:cxn>
                    <a:cxn ang="0">
                      <a:pos x="T6" y="T7"/>
                    </a:cxn>
                    <a:cxn ang="0">
                      <a:pos x="T8" y="T9"/>
                    </a:cxn>
                    <a:cxn ang="0">
                      <a:pos x="T10" y="T11"/>
                    </a:cxn>
                    <a:cxn ang="0">
                      <a:pos x="T12" y="T13"/>
                    </a:cxn>
                  </a:cxnLst>
                  <a:rect l="0" t="0" r="r" b="b"/>
                  <a:pathLst>
                    <a:path w="1549" h="382">
                      <a:moveTo>
                        <a:pt x="1549" y="382"/>
                      </a:moveTo>
                      <a:lnTo>
                        <a:pt x="1549" y="88"/>
                      </a:lnTo>
                      <a:lnTo>
                        <a:pt x="1461" y="0"/>
                      </a:lnTo>
                      <a:lnTo>
                        <a:pt x="0" y="0"/>
                      </a:lnTo>
                      <a:lnTo>
                        <a:pt x="0" y="251"/>
                      </a:lnTo>
                      <a:lnTo>
                        <a:pt x="133" y="382"/>
                      </a:lnTo>
                      <a:lnTo>
                        <a:pt x="1549" y="382"/>
                      </a:lnTo>
                      <a:close/>
                    </a:path>
                  </a:pathLst>
                </a:custGeom>
                <a:gradFill flip="none" rotWithShape="1">
                  <a:gsLst>
                    <a:gs pos="0">
                      <a:srgbClr val="0AC0FC">
                        <a:alpha val="40000"/>
                      </a:srgbClr>
                    </a:gs>
                    <a:gs pos="76000">
                      <a:srgbClr val="05568D"/>
                    </a:gs>
                    <a:gs pos="47000">
                      <a:srgbClr val="043B71">
                        <a:alpha val="30000"/>
                      </a:srgbClr>
                    </a:gs>
                    <a:gs pos="100000">
                      <a:srgbClr val="0AC0FC">
                        <a:alpha val="40000"/>
                      </a:srgbClr>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53" name="矩形 52"/>
              <p:cNvSpPr/>
              <p:nvPr/>
            </p:nvSpPr>
            <p:spPr>
              <a:xfrm>
                <a:off x="3097308" y="2413342"/>
                <a:ext cx="1426138" cy="492075"/>
              </a:xfrm>
              <a:prstGeom prst="rect">
                <a:avLst/>
              </a:prstGeom>
            </p:spPr>
            <p:txBody>
              <a:bodyPr wrap="square">
                <a:spAutoFit/>
              </a:bodyPr>
              <a:lstStyle/>
              <a:p>
                <a:pPr algn="r"/>
                <a:r>
                  <a:rPr lang="zh-CN" altLang="en-US" sz="2000" i="1" dirty="0">
                    <a:solidFill>
                      <a:schemeClr val="bg1"/>
                    </a:solidFill>
                    <a:effectLst>
                      <a:glow rad="101600">
                        <a:schemeClr val="accent1">
                          <a:satMod val="175000"/>
                          <a:alpha val="40000"/>
                        </a:schemeClr>
                      </a:glow>
                    </a:effectLst>
                    <a:cs typeface="+mn-ea"/>
                    <a:sym typeface="+mn-lt"/>
                  </a:rPr>
                  <a:t>方法二</a:t>
                </a:r>
              </a:p>
            </p:txBody>
          </p:sp>
        </p:grpSp>
      </p:grpSp>
      <p:sp>
        <p:nvSpPr>
          <p:cNvPr id="24" name="Freeform 20"/>
          <p:cNvSpPr>
            <a:spLocks/>
          </p:cNvSpPr>
          <p:nvPr/>
        </p:nvSpPr>
        <p:spPr bwMode="auto">
          <a:xfrm>
            <a:off x="8861337" y="1748278"/>
            <a:ext cx="182563" cy="168275"/>
          </a:xfrm>
          <a:custGeom>
            <a:avLst/>
            <a:gdLst>
              <a:gd name="T0" fmla="*/ 115 w 115"/>
              <a:gd name="T1" fmla="*/ 106 h 106"/>
              <a:gd name="T2" fmla="*/ 0 w 115"/>
              <a:gd name="T3" fmla="*/ 106 h 106"/>
              <a:gd name="T4" fmla="*/ 0 w 115"/>
              <a:gd name="T5" fmla="*/ 0 h 106"/>
              <a:gd name="T6" fmla="*/ 115 w 115"/>
              <a:gd name="T7" fmla="*/ 106 h 106"/>
            </a:gdLst>
            <a:ahLst/>
            <a:cxnLst>
              <a:cxn ang="0">
                <a:pos x="T0" y="T1"/>
              </a:cxn>
              <a:cxn ang="0">
                <a:pos x="T2" y="T3"/>
              </a:cxn>
              <a:cxn ang="0">
                <a:pos x="T4" y="T5"/>
              </a:cxn>
              <a:cxn ang="0">
                <a:pos x="T6" y="T7"/>
              </a:cxn>
            </a:cxnLst>
            <a:rect l="0" t="0" r="r" b="b"/>
            <a:pathLst>
              <a:path w="115" h="106">
                <a:moveTo>
                  <a:pt x="115" y="106"/>
                </a:moveTo>
                <a:lnTo>
                  <a:pt x="0" y="106"/>
                </a:lnTo>
                <a:lnTo>
                  <a:pt x="0" y="0"/>
                </a:lnTo>
                <a:lnTo>
                  <a:pt x="115"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nvGrpSpPr>
          <p:cNvPr id="16" name="组合 15"/>
          <p:cNvGrpSpPr/>
          <p:nvPr/>
        </p:nvGrpSpPr>
        <p:grpSpPr>
          <a:xfrm>
            <a:off x="8405846" y="1145190"/>
            <a:ext cx="3411310" cy="1383836"/>
            <a:chOff x="8405846" y="1145190"/>
            <a:chExt cx="3411310" cy="1383836"/>
          </a:xfrm>
        </p:grpSpPr>
        <p:sp>
          <p:nvSpPr>
            <p:cNvPr id="23" name="矩形: 圆角 24"/>
            <p:cNvSpPr/>
            <p:nvPr/>
          </p:nvSpPr>
          <p:spPr>
            <a:xfrm>
              <a:off x="8870538" y="1823330"/>
              <a:ext cx="2919613" cy="7056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zh-CN" sz="1200" dirty="0">
                  <a:solidFill>
                    <a:schemeClr val="tx1">
                      <a:lumMod val="65000"/>
                      <a:lumOff val="35000"/>
                    </a:schemeClr>
                  </a:solidFill>
                  <a:cs typeface="+mn-ea"/>
                </a:rPr>
                <a:t>双击电子报件审查模块</a:t>
              </a:r>
              <a:r>
                <a:rPr lang="zh-CN" altLang="zh-CN" sz="1200" dirty="0" smtClean="0">
                  <a:solidFill>
                    <a:schemeClr val="tx1">
                      <a:lumMod val="65000"/>
                      <a:lumOff val="35000"/>
                    </a:schemeClr>
                  </a:solidFill>
                  <a:cs typeface="+mn-ea"/>
                </a:rPr>
                <a:t>（</a:t>
              </a:r>
              <a:r>
                <a:rPr lang="zh-CN" altLang="en-US" sz="1200" dirty="0" smtClean="0">
                  <a:solidFill>
                    <a:schemeClr val="tx1">
                      <a:lumMod val="65000"/>
                      <a:lumOff val="35000"/>
                    </a:schemeClr>
                  </a:solidFill>
                  <a:cs typeface="+mn-ea"/>
                </a:rPr>
                <a:t>市政报建版</a:t>
              </a:r>
              <a:r>
                <a:rPr lang="zh-CN" altLang="zh-CN" sz="1200" dirty="0" smtClean="0">
                  <a:solidFill>
                    <a:schemeClr val="tx1">
                      <a:lumMod val="65000"/>
                      <a:lumOff val="35000"/>
                    </a:schemeClr>
                  </a:solidFill>
                  <a:cs typeface="+mn-ea"/>
                </a:rPr>
                <a:t>）</a:t>
              </a:r>
              <a:r>
                <a:rPr lang="zh-CN" altLang="zh-CN" sz="1200" dirty="0">
                  <a:solidFill>
                    <a:schemeClr val="tx1">
                      <a:lumMod val="65000"/>
                      <a:lumOff val="35000"/>
                    </a:schemeClr>
                  </a:solidFill>
                  <a:cs typeface="+mn-ea"/>
                </a:rPr>
                <a:t>安装包</a:t>
              </a:r>
              <a:r>
                <a:rPr lang="zh-CN" altLang="en-US" sz="1200" dirty="0">
                  <a:solidFill>
                    <a:schemeClr val="tx1">
                      <a:lumMod val="65000"/>
                      <a:lumOff val="35000"/>
                    </a:schemeClr>
                  </a:solidFill>
                  <a:cs typeface="+mn-ea"/>
                </a:rPr>
                <a:t>，安装提示在程序维护界面选择“删除”。</a:t>
              </a:r>
              <a:endParaRPr lang="zh-CN" altLang="en-US" sz="1200" dirty="0">
                <a:solidFill>
                  <a:schemeClr val="tx1">
                    <a:lumMod val="65000"/>
                    <a:lumOff val="35000"/>
                  </a:schemeClr>
                </a:solidFill>
                <a:cs typeface="+mn-ea"/>
                <a:sym typeface="+mn-lt"/>
              </a:endParaRPr>
            </a:p>
          </p:txBody>
        </p:sp>
        <p:grpSp>
          <p:nvGrpSpPr>
            <p:cNvPr id="25" name="组合 24"/>
            <p:cNvGrpSpPr/>
            <p:nvPr/>
          </p:nvGrpSpPr>
          <p:grpSpPr>
            <a:xfrm>
              <a:off x="8405846" y="1145190"/>
              <a:ext cx="3411310" cy="524068"/>
              <a:chOff x="2599802" y="2312679"/>
              <a:chExt cx="2626318" cy="644525"/>
            </a:xfrm>
          </p:grpSpPr>
          <p:grpSp>
            <p:nvGrpSpPr>
              <p:cNvPr id="26" name="组合 25"/>
              <p:cNvGrpSpPr/>
              <p:nvPr/>
            </p:nvGrpSpPr>
            <p:grpSpPr>
              <a:xfrm>
                <a:off x="2599802" y="2312679"/>
                <a:ext cx="2626318" cy="644525"/>
                <a:chOff x="4837113" y="2311400"/>
                <a:chExt cx="2626318" cy="644525"/>
              </a:xfrm>
            </p:grpSpPr>
            <p:sp>
              <p:nvSpPr>
                <p:cNvPr id="28" name="Freeform 19"/>
                <p:cNvSpPr>
                  <a:spLocks noEditPoints="1"/>
                </p:cNvSpPr>
                <p:nvPr/>
              </p:nvSpPr>
              <p:spPr bwMode="auto">
                <a:xfrm>
                  <a:off x="4837113" y="2311400"/>
                  <a:ext cx="2626318" cy="644525"/>
                </a:xfrm>
                <a:custGeom>
                  <a:avLst/>
                  <a:gdLst>
                    <a:gd name="T0" fmla="*/ 1573 w 1573"/>
                    <a:gd name="T1" fmla="*/ 406 h 406"/>
                    <a:gd name="T2" fmla="*/ 140 w 1573"/>
                    <a:gd name="T3" fmla="*/ 406 h 406"/>
                    <a:gd name="T4" fmla="*/ 0 w 1573"/>
                    <a:gd name="T5" fmla="*/ 268 h 406"/>
                    <a:gd name="T6" fmla="*/ 0 w 1573"/>
                    <a:gd name="T7" fmla="*/ 0 h 406"/>
                    <a:gd name="T8" fmla="*/ 1478 w 1573"/>
                    <a:gd name="T9" fmla="*/ 0 h 406"/>
                    <a:gd name="T10" fmla="*/ 1573 w 1573"/>
                    <a:gd name="T11" fmla="*/ 95 h 406"/>
                    <a:gd name="T12" fmla="*/ 1573 w 1573"/>
                    <a:gd name="T13" fmla="*/ 406 h 406"/>
                    <a:gd name="T14" fmla="*/ 145 w 1573"/>
                    <a:gd name="T15" fmla="*/ 394 h 406"/>
                    <a:gd name="T16" fmla="*/ 1561 w 1573"/>
                    <a:gd name="T17" fmla="*/ 394 h 406"/>
                    <a:gd name="T18" fmla="*/ 1561 w 1573"/>
                    <a:gd name="T19" fmla="*/ 100 h 406"/>
                    <a:gd name="T20" fmla="*/ 1473 w 1573"/>
                    <a:gd name="T21" fmla="*/ 12 h 406"/>
                    <a:gd name="T22" fmla="*/ 12 w 1573"/>
                    <a:gd name="T23" fmla="*/ 12 h 406"/>
                    <a:gd name="T24" fmla="*/ 12 w 1573"/>
                    <a:gd name="T25" fmla="*/ 263 h 406"/>
                    <a:gd name="T26" fmla="*/ 145 w 1573"/>
                    <a:gd name="T27" fmla="*/ 39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3" h="406">
                      <a:moveTo>
                        <a:pt x="1573" y="406"/>
                      </a:moveTo>
                      <a:lnTo>
                        <a:pt x="140" y="406"/>
                      </a:lnTo>
                      <a:lnTo>
                        <a:pt x="0" y="268"/>
                      </a:lnTo>
                      <a:lnTo>
                        <a:pt x="0" y="0"/>
                      </a:lnTo>
                      <a:lnTo>
                        <a:pt x="1478" y="0"/>
                      </a:lnTo>
                      <a:lnTo>
                        <a:pt x="1573" y="95"/>
                      </a:lnTo>
                      <a:lnTo>
                        <a:pt x="1573" y="406"/>
                      </a:lnTo>
                      <a:close/>
                      <a:moveTo>
                        <a:pt x="145" y="394"/>
                      </a:moveTo>
                      <a:lnTo>
                        <a:pt x="1561" y="394"/>
                      </a:lnTo>
                      <a:lnTo>
                        <a:pt x="1561" y="100"/>
                      </a:lnTo>
                      <a:lnTo>
                        <a:pt x="1473" y="12"/>
                      </a:lnTo>
                      <a:lnTo>
                        <a:pt x="12" y="12"/>
                      </a:lnTo>
                      <a:lnTo>
                        <a:pt x="12" y="263"/>
                      </a:lnTo>
                      <a:lnTo>
                        <a:pt x="145" y="394"/>
                      </a:lnTo>
                      <a:close/>
                    </a:path>
                  </a:pathLst>
                </a:custGeom>
                <a:gradFill flip="none" rotWithShape="1">
                  <a:gsLst>
                    <a:gs pos="0">
                      <a:schemeClr val="bg1">
                        <a:alpha val="50000"/>
                      </a:schemeClr>
                    </a:gs>
                    <a:gs pos="76000">
                      <a:srgbClr val="05568D"/>
                    </a:gs>
                    <a:gs pos="47000">
                      <a:srgbClr val="043B71">
                        <a:alpha val="30000"/>
                      </a:srgbClr>
                    </a:gs>
                    <a:gs pos="100000">
                      <a:schemeClr val="bg1">
                        <a:alpha val="5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 name="Freeform 22"/>
                <p:cNvSpPr>
                  <a:spLocks/>
                </p:cNvSpPr>
                <p:nvPr/>
              </p:nvSpPr>
              <p:spPr bwMode="auto">
                <a:xfrm>
                  <a:off x="4856163" y="2330451"/>
                  <a:ext cx="2586478" cy="606426"/>
                </a:xfrm>
                <a:custGeom>
                  <a:avLst/>
                  <a:gdLst>
                    <a:gd name="T0" fmla="*/ 1549 w 1549"/>
                    <a:gd name="T1" fmla="*/ 382 h 382"/>
                    <a:gd name="T2" fmla="*/ 1549 w 1549"/>
                    <a:gd name="T3" fmla="*/ 88 h 382"/>
                    <a:gd name="T4" fmla="*/ 1461 w 1549"/>
                    <a:gd name="T5" fmla="*/ 0 h 382"/>
                    <a:gd name="T6" fmla="*/ 0 w 1549"/>
                    <a:gd name="T7" fmla="*/ 0 h 382"/>
                    <a:gd name="T8" fmla="*/ 0 w 1549"/>
                    <a:gd name="T9" fmla="*/ 251 h 382"/>
                    <a:gd name="T10" fmla="*/ 133 w 1549"/>
                    <a:gd name="T11" fmla="*/ 382 h 382"/>
                    <a:gd name="T12" fmla="*/ 1549 w 1549"/>
                    <a:gd name="T13" fmla="*/ 382 h 382"/>
                  </a:gdLst>
                  <a:ahLst/>
                  <a:cxnLst>
                    <a:cxn ang="0">
                      <a:pos x="T0" y="T1"/>
                    </a:cxn>
                    <a:cxn ang="0">
                      <a:pos x="T2" y="T3"/>
                    </a:cxn>
                    <a:cxn ang="0">
                      <a:pos x="T4" y="T5"/>
                    </a:cxn>
                    <a:cxn ang="0">
                      <a:pos x="T6" y="T7"/>
                    </a:cxn>
                    <a:cxn ang="0">
                      <a:pos x="T8" y="T9"/>
                    </a:cxn>
                    <a:cxn ang="0">
                      <a:pos x="T10" y="T11"/>
                    </a:cxn>
                    <a:cxn ang="0">
                      <a:pos x="T12" y="T13"/>
                    </a:cxn>
                  </a:cxnLst>
                  <a:rect l="0" t="0" r="r" b="b"/>
                  <a:pathLst>
                    <a:path w="1549" h="382">
                      <a:moveTo>
                        <a:pt x="1549" y="382"/>
                      </a:moveTo>
                      <a:lnTo>
                        <a:pt x="1549" y="88"/>
                      </a:lnTo>
                      <a:lnTo>
                        <a:pt x="1461" y="0"/>
                      </a:lnTo>
                      <a:lnTo>
                        <a:pt x="0" y="0"/>
                      </a:lnTo>
                      <a:lnTo>
                        <a:pt x="0" y="251"/>
                      </a:lnTo>
                      <a:lnTo>
                        <a:pt x="133" y="382"/>
                      </a:lnTo>
                      <a:lnTo>
                        <a:pt x="1549" y="382"/>
                      </a:lnTo>
                      <a:close/>
                    </a:path>
                  </a:pathLst>
                </a:custGeom>
                <a:gradFill flip="none" rotWithShape="1">
                  <a:gsLst>
                    <a:gs pos="0">
                      <a:srgbClr val="0AC0FC">
                        <a:alpha val="40000"/>
                      </a:srgbClr>
                    </a:gs>
                    <a:gs pos="76000">
                      <a:srgbClr val="05568D"/>
                    </a:gs>
                    <a:gs pos="47000">
                      <a:srgbClr val="043B71">
                        <a:alpha val="30000"/>
                      </a:srgbClr>
                    </a:gs>
                    <a:gs pos="100000">
                      <a:srgbClr val="0AC0FC">
                        <a:alpha val="40000"/>
                      </a:srgbClr>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27" name="矩形 26"/>
              <p:cNvSpPr/>
              <p:nvPr/>
            </p:nvSpPr>
            <p:spPr>
              <a:xfrm>
                <a:off x="3097308" y="2413342"/>
                <a:ext cx="1426138" cy="492075"/>
              </a:xfrm>
              <a:prstGeom prst="rect">
                <a:avLst/>
              </a:prstGeom>
            </p:spPr>
            <p:txBody>
              <a:bodyPr wrap="square">
                <a:spAutoFit/>
              </a:bodyPr>
              <a:lstStyle/>
              <a:p>
                <a:pPr algn="r"/>
                <a:r>
                  <a:rPr lang="zh-CN" altLang="en-US" sz="2000" i="1" dirty="0">
                    <a:solidFill>
                      <a:schemeClr val="bg1"/>
                    </a:solidFill>
                    <a:effectLst>
                      <a:glow rad="101600">
                        <a:schemeClr val="accent1">
                          <a:satMod val="175000"/>
                          <a:alpha val="40000"/>
                        </a:schemeClr>
                      </a:glow>
                    </a:effectLst>
                    <a:cs typeface="+mn-ea"/>
                    <a:sym typeface="+mn-lt"/>
                  </a:rPr>
                  <a:t>方法三</a:t>
                </a:r>
              </a:p>
            </p:txBody>
          </p:sp>
        </p:grpSp>
      </p:grpSp>
      <p:cxnSp>
        <p:nvCxnSpPr>
          <p:cNvPr id="6" name="直接箭头连接符 5"/>
          <p:cNvCxnSpPr>
            <a:stCxn id="22" idx="5"/>
          </p:cNvCxnSpPr>
          <p:nvPr/>
        </p:nvCxnSpPr>
        <p:spPr>
          <a:xfrm>
            <a:off x="770351" y="1618408"/>
            <a:ext cx="0" cy="870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stCxn id="55" idx="5"/>
          </p:cNvCxnSpPr>
          <p:nvPr/>
        </p:nvCxnSpPr>
        <p:spPr>
          <a:xfrm>
            <a:off x="4494453" y="1633899"/>
            <a:ext cx="9203" cy="854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8861337" y="1649387"/>
            <a:ext cx="0" cy="8796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6" name="图片 35"/>
          <p:cNvPicPr/>
          <p:nvPr/>
        </p:nvPicPr>
        <p:blipFill>
          <a:blip r:embed="rId4"/>
          <a:stretch>
            <a:fillRect/>
          </a:stretch>
        </p:blipFill>
        <p:spPr>
          <a:xfrm>
            <a:off x="4195572" y="2559935"/>
            <a:ext cx="3534567" cy="2142608"/>
          </a:xfrm>
          <a:prstGeom prst="rect">
            <a:avLst/>
          </a:prstGeom>
          <a:ln>
            <a:solidFill>
              <a:schemeClr val="tx1"/>
            </a:solidFill>
          </a:ln>
        </p:spPr>
      </p:pic>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t="3306" r="37352"/>
          <a:stretch/>
        </p:blipFill>
        <p:spPr>
          <a:xfrm>
            <a:off x="989100" y="2529026"/>
            <a:ext cx="2421432" cy="4099220"/>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9967" y="4106654"/>
            <a:ext cx="3318231" cy="2521592"/>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5572" y="4776461"/>
            <a:ext cx="3534567" cy="1931969"/>
          </a:xfrm>
          <a:prstGeom prst="rect">
            <a:avLst/>
          </a:prstGeom>
        </p:spPr>
      </p:pic>
      <p:pic>
        <p:nvPicPr>
          <p:cNvPr id="30" name="软件卸载">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471453" y="2559935"/>
            <a:ext cx="3355257" cy="2275028"/>
          </a:xfrm>
          <a:prstGeom prst="rect">
            <a:avLst/>
          </a:prstGeom>
        </p:spPr>
      </p:pic>
    </p:spTree>
    <p:extLst>
      <p:ext uri="{BB962C8B-B14F-4D97-AF65-F5344CB8AC3E}">
        <p14:creationId xmlns:p14="http://schemas.microsoft.com/office/powerpoint/2010/main" val="389911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0"/>
                                        </p:tgtEl>
                                      </p:cBhvr>
                                    </p:cmd>
                                  </p:childTnLst>
                                </p:cTn>
                              </p:par>
                            </p:childTnLst>
                          </p:cTn>
                        </p:par>
                      </p:childTnLst>
                    </p:cTn>
                  </p:par>
                </p:childTnLst>
              </p:cTn>
              <p:nextCondLst>
                <p:cond evt="onClick" delay="0">
                  <p:tgtEl>
                    <p:spTgt spid="30"/>
                  </p:tgtEl>
                </p:cond>
              </p:nextCondLst>
            </p:seq>
            <p:video>
              <p:cMediaNode vol="80000">
                <p:cTn id="7" fill="hold" display="0">
                  <p:stCondLst>
                    <p:cond delay="indefinite"/>
                  </p:stCondLst>
                </p:cTn>
                <p:tgtEl>
                  <p:spTgt spid="3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2194719"/>
            <a:ext cx="12192000" cy="2286000"/>
          </a:xfrm>
          <a:prstGeom prst="rect">
            <a:avLst/>
          </a:prstGeom>
          <a:gradFill flip="none" rotWithShape="1">
            <a:gsLst>
              <a:gs pos="0">
                <a:srgbClr val="145CA1">
                  <a:shade val="30000"/>
                  <a:satMod val="115000"/>
                </a:srgbClr>
              </a:gs>
              <a:gs pos="49000">
                <a:srgbClr val="2064A6"/>
              </a:gs>
              <a:gs pos="100000">
                <a:srgbClr val="2064A6"/>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4100" name="组合 18"/>
          <p:cNvGrpSpPr/>
          <p:nvPr/>
        </p:nvGrpSpPr>
        <p:grpSpPr bwMode="auto">
          <a:xfrm>
            <a:off x="2289175" y="2945273"/>
            <a:ext cx="9348020" cy="1015663"/>
            <a:chOff x="2271358" y="3050377"/>
            <a:chExt cx="9348246" cy="1014787"/>
          </a:xfrm>
        </p:grpSpPr>
        <p:sp>
          <p:nvSpPr>
            <p:cNvPr id="4106" name="文本框 46"/>
            <p:cNvSpPr txBox="1">
              <a:spLocks noChangeArrowheads="1"/>
            </p:cNvSpPr>
            <p:nvPr/>
          </p:nvSpPr>
          <p:spPr bwMode="auto">
            <a:xfrm rot="10800000">
              <a:off x="2271358" y="3050377"/>
              <a:ext cx="824459" cy="1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eaLnBrk="1" hangingPunct="1">
                <a:lnSpc>
                  <a:spcPct val="100000"/>
                </a:lnSpc>
                <a:spcBef>
                  <a:spcPct val="0"/>
                </a:spcBef>
                <a:buFontTx/>
                <a:buNone/>
              </a:pPr>
              <a:r>
                <a:rPr lang="en-US" altLang="zh-CN" sz="6000" dirty="0">
                  <a:solidFill>
                    <a:schemeClr val="bg1"/>
                  </a:solidFill>
                  <a:latin typeface="Arial" panose="020B0604020202020204" pitchFamily="34" charset="0"/>
                  <a:ea typeface="微软雅黑" panose="020B0503020204020204" pitchFamily="34" charset="-122"/>
                  <a:cs typeface="Aharoni" panose="02010803020104030203" pitchFamily="2" charset="-79"/>
                  <a:sym typeface="Arial" panose="020B0604020202020204" pitchFamily="34" charset="0"/>
                </a:rPr>
                <a:t>«</a:t>
              </a:r>
              <a:endParaRPr lang="zh-CN" altLang="en-US" sz="6000" dirty="0">
                <a:solidFill>
                  <a:schemeClr val="bg1"/>
                </a:solidFill>
                <a:latin typeface="Arial" panose="020B0604020202020204" pitchFamily="34" charset="0"/>
                <a:ea typeface="微软雅黑" panose="020B0503020204020204" pitchFamily="34" charset="-122"/>
                <a:cs typeface="Aharoni" panose="02010803020104030203" pitchFamily="2" charset="-79"/>
                <a:sym typeface="Arial" panose="020B0604020202020204" pitchFamily="34" charset="0"/>
              </a:endParaRPr>
            </a:p>
          </p:txBody>
        </p:sp>
        <p:grpSp>
          <p:nvGrpSpPr>
            <p:cNvPr id="4107" name="组合 17"/>
            <p:cNvGrpSpPr/>
            <p:nvPr/>
          </p:nvGrpSpPr>
          <p:grpSpPr bwMode="auto">
            <a:xfrm>
              <a:off x="3552412" y="3149295"/>
              <a:ext cx="8067192" cy="768777"/>
              <a:chOff x="3844450" y="3168206"/>
              <a:chExt cx="8067192" cy="768777"/>
            </a:xfrm>
          </p:grpSpPr>
          <p:sp>
            <p:nvSpPr>
              <p:cNvPr id="4108" name="文本框 52"/>
              <p:cNvSpPr txBox="1">
                <a:spLocks noChangeArrowheads="1"/>
              </p:cNvSpPr>
              <p:nvPr/>
            </p:nvSpPr>
            <p:spPr bwMode="auto">
              <a:xfrm>
                <a:off x="3844450" y="3168206"/>
                <a:ext cx="1290644" cy="7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gn="just" eaLnBrk="1" hangingPunct="1">
                  <a:lnSpc>
                    <a:spcPct val="100000"/>
                  </a:lnSpc>
                  <a:spcBef>
                    <a:spcPct val="0"/>
                  </a:spcBef>
                  <a:buFontTx/>
                  <a:buNone/>
                </a:pPr>
                <a:r>
                  <a:rPr lang="en-US" altLang="zh-CN" sz="4400" dirty="0">
                    <a:solidFill>
                      <a:schemeClr val="bg1"/>
                    </a:solidFill>
                    <a:latin typeface="微软雅黑" panose="020B0503020204020204" pitchFamily="34" charset="-122"/>
                    <a:ea typeface="微软雅黑" panose="020B0503020204020204" pitchFamily="34" charset="-122"/>
                    <a:cs typeface="Aharoni" panose="02010803020104030203" pitchFamily="2" charset="-79"/>
                    <a:sym typeface="Arial" panose="020B0604020202020204" pitchFamily="34" charset="0"/>
                  </a:rPr>
                  <a:t>03</a:t>
                </a:r>
                <a:endParaRPr lang="zh-CN" altLang="en-US" sz="4400" dirty="0">
                  <a:solidFill>
                    <a:schemeClr val="bg1"/>
                  </a:solidFill>
                  <a:latin typeface="微软雅黑" panose="020B0503020204020204" pitchFamily="34" charset="-122"/>
                  <a:ea typeface="微软雅黑" panose="020B0503020204020204" pitchFamily="34" charset="-122"/>
                  <a:cs typeface="Aharoni" panose="02010803020104030203" pitchFamily="2" charset="-79"/>
                  <a:sym typeface="Arial" panose="020B0604020202020204" pitchFamily="34" charset="0"/>
                </a:endParaRPr>
              </a:p>
            </p:txBody>
          </p:sp>
          <p:sp>
            <p:nvSpPr>
              <p:cNvPr id="4110" name="矩形 64"/>
              <p:cNvSpPr>
                <a:spLocks noChangeArrowheads="1"/>
              </p:cNvSpPr>
              <p:nvPr/>
            </p:nvSpPr>
            <p:spPr bwMode="auto">
              <a:xfrm>
                <a:off x="6087538" y="3198956"/>
                <a:ext cx="5824104" cy="7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gn="ctr">
                  <a:lnSpc>
                    <a:spcPct val="100000"/>
                  </a:lnSpc>
                  <a:spcBef>
                    <a:spcPct val="0"/>
                  </a:spcBef>
                  <a:buNone/>
                </a:pPr>
                <a:r>
                  <a:rPr lang="zh-CN" altLang="en-US" sz="4000" dirty="0">
                    <a:solidFill>
                      <a:schemeClr val="bg1"/>
                    </a:solidFill>
                    <a:latin typeface="Arial" panose="020B0604020202020204" pitchFamily="34" charset="0"/>
                    <a:ea typeface="微软雅黑" panose="020B0503020204020204" pitchFamily="34" charset="-122"/>
                    <a:cs typeface="Aharoni" panose="02010803020104030203" pitchFamily="2" charset="-79"/>
                    <a:sym typeface="Arial" panose="020B0604020202020204" pitchFamily="34" charset="0"/>
                  </a:rPr>
                  <a:t>功能介绍</a:t>
                </a:r>
              </a:p>
            </p:txBody>
          </p:sp>
        </p:grpSp>
      </p:grpSp>
      <p:sp>
        <p:nvSpPr>
          <p:cNvPr id="6" name="任意多边形 5"/>
          <p:cNvSpPr/>
          <p:nvPr/>
        </p:nvSpPr>
        <p:spPr>
          <a:xfrm>
            <a:off x="88900" y="1849438"/>
            <a:ext cx="12065000" cy="3484562"/>
          </a:xfrm>
          <a:custGeom>
            <a:avLst/>
            <a:gdLst>
              <a:gd name="connsiteX0" fmla="*/ 0 w 12065000"/>
              <a:gd name="connsiteY0" fmla="*/ 3345152 h 3484852"/>
              <a:gd name="connsiteX1" fmla="*/ 1168400 w 12065000"/>
              <a:gd name="connsiteY1" fmla="*/ 1656052 h 3484852"/>
              <a:gd name="connsiteX2" fmla="*/ 4089400 w 12065000"/>
              <a:gd name="connsiteY2" fmla="*/ 5052 h 3484852"/>
              <a:gd name="connsiteX3" fmla="*/ 8877300 w 12065000"/>
              <a:gd name="connsiteY3" fmla="*/ 1224252 h 3484852"/>
              <a:gd name="connsiteX4" fmla="*/ 12065000 w 12065000"/>
              <a:gd name="connsiteY4" fmla="*/ 3484852 h 3484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000" h="3484852">
                <a:moveTo>
                  <a:pt x="0" y="3345152"/>
                </a:moveTo>
                <a:cubicBezTo>
                  <a:pt x="243416" y="2778943"/>
                  <a:pt x="486833" y="2212735"/>
                  <a:pt x="1168400" y="1656052"/>
                </a:cubicBezTo>
                <a:cubicBezTo>
                  <a:pt x="1849967" y="1099369"/>
                  <a:pt x="2804583" y="77019"/>
                  <a:pt x="4089400" y="5052"/>
                </a:cubicBezTo>
                <a:cubicBezTo>
                  <a:pt x="5374217" y="-66915"/>
                  <a:pt x="7548033" y="644285"/>
                  <a:pt x="8877300" y="1224252"/>
                </a:cubicBezTo>
                <a:cubicBezTo>
                  <a:pt x="10206567" y="1804219"/>
                  <a:pt x="11135783" y="2644535"/>
                  <a:pt x="12065000" y="3484852"/>
                </a:cubicBezTo>
              </a:path>
            </a:pathLst>
          </a:cu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任意多边形 7"/>
          <p:cNvSpPr/>
          <p:nvPr/>
        </p:nvSpPr>
        <p:spPr>
          <a:xfrm>
            <a:off x="50800" y="1709738"/>
            <a:ext cx="12141200" cy="3255962"/>
          </a:xfrm>
          <a:custGeom>
            <a:avLst/>
            <a:gdLst>
              <a:gd name="connsiteX0" fmla="*/ 0 w 12141200"/>
              <a:gd name="connsiteY0" fmla="*/ 563076 h 3255477"/>
              <a:gd name="connsiteX1" fmla="*/ 2032000 w 12141200"/>
              <a:gd name="connsiteY1" fmla="*/ 3255476 h 3255477"/>
              <a:gd name="connsiteX2" fmla="*/ 3822700 w 12141200"/>
              <a:gd name="connsiteY2" fmla="*/ 575776 h 3255477"/>
              <a:gd name="connsiteX3" fmla="*/ 5956300 w 12141200"/>
              <a:gd name="connsiteY3" fmla="*/ 207476 h 3255477"/>
              <a:gd name="connsiteX4" fmla="*/ 12141200 w 12141200"/>
              <a:gd name="connsiteY4" fmla="*/ 3141176 h 3255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1200" h="3255477">
                <a:moveTo>
                  <a:pt x="0" y="563076"/>
                </a:moveTo>
                <a:cubicBezTo>
                  <a:pt x="697441" y="1908217"/>
                  <a:pt x="1394883" y="3253359"/>
                  <a:pt x="2032000" y="3255476"/>
                </a:cubicBezTo>
                <a:cubicBezTo>
                  <a:pt x="2669117" y="3257593"/>
                  <a:pt x="3168650" y="1083776"/>
                  <a:pt x="3822700" y="575776"/>
                </a:cubicBezTo>
                <a:cubicBezTo>
                  <a:pt x="4476750" y="67776"/>
                  <a:pt x="4569883" y="-220091"/>
                  <a:pt x="5956300" y="207476"/>
                </a:cubicBezTo>
                <a:cubicBezTo>
                  <a:pt x="7342717" y="635043"/>
                  <a:pt x="9741958" y="1888109"/>
                  <a:pt x="12141200" y="3141176"/>
                </a:cubicBezTo>
              </a:path>
            </a:pathLst>
          </a:cu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页脚占位符 2"/>
          <p:cNvSpPr>
            <a:spLocks noGrp="1"/>
          </p:cNvSpPr>
          <p:nvPr>
            <p:ph type="ftr" sz="quarter" idx="11"/>
          </p:nvPr>
        </p:nvSpPr>
        <p:spPr/>
        <p:txBody>
          <a:bodyPr/>
          <a:lstStyle/>
          <a:p>
            <a:r>
              <a:rPr lang="zh-CN" altLang="en-US"/>
              <a:t>数据管理中心</a:t>
            </a:r>
            <a:endParaRPr lang="zh-CN" altLang="en-US" dirty="0"/>
          </a:p>
        </p:txBody>
      </p:sp>
    </p:spTree>
    <p:extLst>
      <p:ext uri="{BB962C8B-B14F-4D97-AF65-F5344CB8AC3E}">
        <p14:creationId xmlns:p14="http://schemas.microsoft.com/office/powerpoint/2010/main" val="894545857"/>
      </p:ext>
    </p:extLst>
  </p:cSld>
  <p:clrMapOvr>
    <a:masterClrMapping/>
  </p:clrMapOvr>
  <p:transition spd="slow" advTm="2132">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3</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15"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a:xfrm>
            <a:off x="478623" y="249441"/>
            <a:ext cx="2995028" cy="487704"/>
          </a:xfrm>
        </p:spPr>
        <p:txBody>
          <a:bodyPr/>
          <a:lstStyle/>
          <a:p>
            <a:r>
              <a:rPr kumimoji="1" lang="zh-CN" altLang="en-US" dirty="0">
                <a:solidFill>
                  <a:srgbClr val="2064A6"/>
                </a:solidFill>
              </a:rPr>
              <a:t>绘图基本要求</a:t>
            </a:r>
          </a:p>
        </p:txBody>
      </p:sp>
      <p:sp>
        <p:nvSpPr>
          <p:cNvPr id="5" name="文本框 4">
            <a:extLst>
              <a:ext uri="{FF2B5EF4-FFF2-40B4-BE49-F238E27FC236}">
                <a16:creationId xmlns="" xmlns:a16="http://schemas.microsoft.com/office/drawing/2014/main" id="{66F0DB4A-8EC9-5842-8C8F-688E37286041}"/>
              </a:ext>
            </a:extLst>
          </p:cNvPr>
          <p:cNvSpPr txBox="1"/>
          <p:nvPr/>
        </p:nvSpPr>
        <p:spPr>
          <a:xfrm>
            <a:off x="478623" y="1722214"/>
            <a:ext cx="7347676" cy="400110"/>
          </a:xfrm>
          <a:prstGeom prst="rect">
            <a:avLst/>
          </a:prstGeom>
          <a:noFill/>
        </p:spPr>
        <p:txBody>
          <a:bodyPr wrap="square" rtlCol="0">
            <a:spAutoFit/>
          </a:bodyPr>
          <a:lstStyle/>
          <a:p>
            <a:r>
              <a:rPr lang="zh-CN" altLang="en-US" sz="2000" dirty="0">
                <a:latin typeface="思源黑体 CN Bold" panose="020B0800000000000000" pitchFamily="34" charset="-122"/>
                <a:ea typeface="思源黑体 CN Bold" panose="020B0800000000000000" pitchFamily="34" charset="-122"/>
              </a:rPr>
              <a:t>图纸空间：</a:t>
            </a:r>
          </a:p>
        </p:txBody>
      </p:sp>
      <p:sp>
        <p:nvSpPr>
          <p:cNvPr id="6" name="Rectangle 7"/>
          <p:cNvSpPr>
            <a:spLocks noChangeArrowheads="1"/>
          </p:cNvSpPr>
          <p:nvPr/>
        </p:nvSpPr>
        <p:spPr bwMode="auto">
          <a:xfrm>
            <a:off x="858869" y="1943456"/>
            <a:ext cx="7393812" cy="535531"/>
          </a:xfrm>
          <a:prstGeom prst="rect">
            <a:avLst/>
          </a:prstGeom>
          <a:noFill/>
          <a:ln w="9525" cmpd="sng">
            <a:noFill/>
            <a:miter lim="800000"/>
          </a:ln>
        </p:spPr>
        <p:txBody>
          <a:bodyPr wrap="square" anchor="ctr">
            <a:spAutoFit/>
          </a:bodyPr>
          <a:lstStyle/>
          <a:p>
            <a:pPr marL="342900" indent="-342900" algn="just">
              <a:lnSpc>
                <a:spcPct val="180000"/>
              </a:lnSpc>
              <a:spcBef>
                <a:spcPts val="0"/>
              </a:spcBef>
              <a:spcAft>
                <a:spcPts val="0"/>
              </a:spcAft>
              <a:buClr>
                <a:srgbClr val="054696"/>
              </a:buClr>
              <a:buFont typeface="Wingdings" panose="05000000000000000000" pitchFamily="2" charset="2"/>
              <a:buChar char="Ø"/>
              <a:defRPr/>
            </a:pPr>
            <a:r>
              <a:rPr lang="zh-CN" altLang="en-US" sz="1600" dirty="0"/>
              <a:t>图纸需布置在</a:t>
            </a:r>
            <a:r>
              <a:rPr lang="zh-CN" altLang="en-US" sz="1600" b="1" dirty="0"/>
              <a:t>模型</a:t>
            </a:r>
            <a:r>
              <a:rPr lang="zh-CN" altLang="en-US" sz="1600" dirty="0"/>
              <a:t>空间，不能布置在</a:t>
            </a:r>
            <a:r>
              <a:rPr lang="zh-CN" altLang="en-US" sz="1600" b="1" dirty="0"/>
              <a:t>布局</a:t>
            </a:r>
            <a:r>
              <a:rPr lang="zh-CN" altLang="en-US" sz="1600" dirty="0"/>
              <a:t>空间；</a:t>
            </a:r>
          </a:p>
        </p:txBody>
      </p:sp>
      <p:sp>
        <p:nvSpPr>
          <p:cNvPr id="8" name="文本框 7">
            <a:extLst>
              <a:ext uri="{FF2B5EF4-FFF2-40B4-BE49-F238E27FC236}">
                <a16:creationId xmlns="" xmlns:a16="http://schemas.microsoft.com/office/drawing/2014/main" id="{66F0DB4A-8EC9-5842-8C8F-688E37286041}"/>
              </a:ext>
            </a:extLst>
          </p:cNvPr>
          <p:cNvSpPr txBox="1"/>
          <p:nvPr/>
        </p:nvSpPr>
        <p:spPr>
          <a:xfrm>
            <a:off x="478623" y="2473651"/>
            <a:ext cx="7347676" cy="400110"/>
          </a:xfrm>
          <a:prstGeom prst="rect">
            <a:avLst/>
          </a:prstGeom>
          <a:noFill/>
        </p:spPr>
        <p:txBody>
          <a:bodyPr wrap="square" rtlCol="0">
            <a:spAutoFit/>
          </a:bodyPr>
          <a:lstStyle/>
          <a:p>
            <a:r>
              <a:rPr lang="zh-CN" altLang="en-US" sz="2000" dirty="0">
                <a:latin typeface="思源黑体 CN Bold" panose="020B0800000000000000" pitchFamily="34" charset="-122"/>
                <a:ea typeface="思源黑体 CN Bold" panose="020B0800000000000000" pitchFamily="34" charset="-122"/>
              </a:rPr>
              <a:t>坐标：</a:t>
            </a:r>
          </a:p>
        </p:txBody>
      </p:sp>
      <p:sp>
        <p:nvSpPr>
          <p:cNvPr id="9" name="Rectangle 7"/>
          <p:cNvSpPr>
            <a:spLocks noChangeArrowheads="1"/>
          </p:cNvSpPr>
          <p:nvPr/>
        </p:nvSpPr>
        <p:spPr bwMode="auto">
          <a:xfrm>
            <a:off x="858868" y="2694893"/>
            <a:ext cx="9103999" cy="535531"/>
          </a:xfrm>
          <a:prstGeom prst="rect">
            <a:avLst/>
          </a:prstGeom>
          <a:noFill/>
          <a:ln w="9525" cmpd="sng">
            <a:noFill/>
            <a:miter lim="800000"/>
          </a:ln>
        </p:spPr>
        <p:txBody>
          <a:bodyPr wrap="square" anchor="ctr">
            <a:spAutoFit/>
          </a:bodyPr>
          <a:lstStyle/>
          <a:p>
            <a:pPr marL="342900" indent="-342900" algn="just">
              <a:lnSpc>
                <a:spcPct val="180000"/>
              </a:lnSpc>
              <a:spcBef>
                <a:spcPts val="0"/>
              </a:spcBef>
              <a:spcAft>
                <a:spcPts val="0"/>
              </a:spcAft>
              <a:buClr>
                <a:srgbClr val="054696"/>
              </a:buClr>
              <a:buFont typeface="Wingdings" panose="05000000000000000000" pitchFamily="2" charset="2"/>
              <a:buChar char="Ø"/>
              <a:defRPr/>
            </a:pPr>
            <a:r>
              <a:rPr lang="zh-CN" altLang="en-US" sz="1600" dirty="0"/>
              <a:t>采用世界</a:t>
            </a:r>
            <a:r>
              <a:rPr lang="zh-CN" altLang="en-US" sz="1600" dirty="0" smtClean="0"/>
              <a:t>（</a:t>
            </a:r>
            <a:r>
              <a:rPr lang="en-US" altLang="zh-CN" sz="1600" dirty="0" smtClean="0"/>
              <a:t>WCS</a:t>
            </a:r>
            <a:r>
              <a:rPr lang="zh-CN" altLang="en-US" sz="1600" dirty="0"/>
              <a:t>）坐标系，坐标标注方式为                           ，须为单一非嵌套块。</a:t>
            </a:r>
          </a:p>
        </p:txBody>
      </p:sp>
      <p:sp>
        <p:nvSpPr>
          <p:cNvPr id="10" name="文本框 9">
            <a:extLst>
              <a:ext uri="{FF2B5EF4-FFF2-40B4-BE49-F238E27FC236}">
                <a16:creationId xmlns="" xmlns:a16="http://schemas.microsoft.com/office/drawing/2014/main" id="{66F0DB4A-8EC9-5842-8C8F-688E37286041}"/>
              </a:ext>
            </a:extLst>
          </p:cNvPr>
          <p:cNvSpPr txBox="1"/>
          <p:nvPr/>
        </p:nvSpPr>
        <p:spPr>
          <a:xfrm>
            <a:off x="524759" y="3225088"/>
            <a:ext cx="7347676" cy="400110"/>
          </a:xfrm>
          <a:prstGeom prst="rect">
            <a:avLst/>
          </a:prstGeom>
          <a:noFill/>
        </p:spPr>
        <p:txBody>
          <a:bodyPr wrap="square" rtlCol="0">
            <a:spAutoFit/>
          </a:bodyPr>
          <a:lstStyle/>
          <a:p>
            <a:r>
              <a:rPr lang="zh-CN" altLang="en-US" sz="2000" dirty="0">
                <a:latin typeface="思源黑体 CN Bold" panose="020B0800000000000000" pitchFamily="34" charset="-122"/>
                <a:ea typeface="思源黑体 CN Bold" panose="020B0800000000000000" pitchFamily="34" charset="-122"/>
              </a:rPr>
              <a:t>标高：</a:t>
            </a:r>
          </a:p>
        </p:txBody>
      </p:sp>
      <p:sp>
        <p:nvSpPr>
          <p:cNvPr id="11" name="Rectangle 7"/>
          <p:cNvSpPr>
            <a:spLocks noChangeArrowheads="1"/>
          </p:cNvSpPr>
          <p:nvPr/>
        </p:nvSpPr>
        <p:spPr bwMode="auto">
          <a:xfrm>
            <a:off x="858869" y="3446330"/>
            <a:ext cx="7393812" cy="535531"/>
          </a:xfrm>
          <a:prstGeom prst="rect">
            <a:avLst/>
          </a:prstGeom>
          <a:noFill/>
          <a:ln w="9525" cmpd="sng">
            <a:noFill/>
            <a:miter lim="800000"/>
          </a:ln>
        </p:spPr>
        <p:txBody>
          <a:bodyPr wrap="square" anchor="ctr">
            <a:spAutoFit/>
          </a:bodyPr>
          <a:lstStyle/>
          <a:p>
            <a:pPr marL="342900" indent="-342900" algn="just">
              <a:lnSpc>
                <a:spcPct val="180000"/>
              </a:lnSpc>
              <a:spcBef>
                <a:spcPts val="0"/>
              </a:spcBef>
              <a:spcAft>
                <a:spcPts val="0"/>
              </a:spcAft>
              <a:buClr>
                <a:srgbClr val="054696"/>
              </a:buClr>
              <a:buFont typeface="Wingdings" panose="05000000000000000000" pitchFamily="2" charset="2"/>
              <a:buChar char="Ø"/>
              <a:defRPr/>
            </a:pPr>
            <a:r>
              <a:rPr lang="zh-CN" altLang="en-US" sz="1600" dirty="0"/>
              <a:t>总平面图标高标注方式为                                 数字与符号须为单行文本。</a:t>
            </a:r>
          </a:p>
        </p:txBody>
      </p:sp>
      <p:sp>
        <p:nvSpPr>
          <p:cNvPr id="12" name="文本框 11">
            <a:extLst>
              <a:ext uri="{FF2B5EF4-FFF2-40B4-BE49-F238E27FC236}">
                <a16:creationId xmlns="" xmlns:a16="http://schemas.microsoft.com/office/drawing/2014/main" id="{66F0DB4A-8EC9-5842-8C8F-688E37286041}"/>
              </a:ext>
            </a:extLst>
          </p:cNvPr>
          <p:cNvSpPr txBox="1"/>
          <p:nvPr/>
        </p:nvSpPr>
        <p:spPr>
          <a:xfrm>
            <a:off x="478623" y="970777"/>
            <a:ext cx="7347676" cy="400110"/>
          </a:xfrm>
          <a:prstGeom prst="rect">
            <a:avLst/>
          </a:prstGeom>
          <a:noFill/>
        </p:spPr>
        <p:txBody>
          <a:bodyPr wrap="square" rtlCol="0">
            <a:spAutoFit/>
          </a:bodyPr>
          <a:lstStyle/>
          <a:p>
            <a:r>
              <a:rPr lang="zh-CN" altLang="en-US" sz="2000" dirty="0">
                <a:latin typeface="思源黑体 CN Bold" panose="020B0800000000000000" pitchFamily="34" charset="-122"/>
                <a:ea typeface="思源黑体 CN Bold" panose="020B0800000000000000" pitchFamily="34" charset="-122"/>
              </a:rPr>
              <a:t>运行环境：</a:t>
            </a:r>
          </a:p>
        </p:txBody>
      </p:sp>
      <p:sp>
        <p:nvSpPr>
          <p:cNvPr id="13" name="Rectangle 7"/>
          <p:cNvSpPr>
            <a:spLocks noChangeArrowheads="1"/>
          </p:cNvSpPr>
          <p:nvPr/>
        </p:nvSpPr>
        <p:spPr bwMode="auto">
          <a:xfrm>
            <a:off x="858869" y="1192019"/>
            <a:ext cx="7393812" cy="535531"/>
          </a:xfrm>
          <a:prstGeom prst="rect">
            <a:avLst/>
          </a:prstGeom>
          <a:noFill/>
          <a:ln w="9525" cmpd="sng">
            <a:noFill/>
            <a:miter lim="800000"/>
          </a:ln>
        </p:spPr>
        <p:txBody>
          <a:bodyPr wrap="square" anchor="ctr">
            <a:spAutoFit/>
          </a:bodyPr>
          <a:lstStyle/>
          <a:p>
            <a:pPr marL="342900" indent="-342900" algn="just">
              <a:lnSpc>
                <a:spcPct val="180000"/>
              </a:lnSpc>
              <a:spcBef>
                <a:spcPts val="0"/>
              </a:spcBef>
              <a:spcAft>
                <a:spcPts val="0"/>
              </a:spcAft>
              <a:buClr>
                <a:srgbClr val="054696"/>
              </a:buClr>
              <a:buFont typeface="Wingdings" panose="05000000000000000000" pitchFamily="2" charset="2"/>
              <a:buChar char="Ø"/>
              <a:defRPr/>
            </a:pPr>
            <a:r>
              <a:rPr lang="en-US" altLang="zh-CN" sz="1600" dirty="0"/>
              <a:t>AutoCAD2016</a:t>
            </a:r>
            <a:r>
              <a:rPr lang="zh-CN" altLang="en-US" sz="1600" dirty="0"/>
              <a:t>、 </a:t>
            </a:r>
            <a:r>
              <a:rPr lang="en-US" altLang="zh-CN" sz="1600" dirty="0"/>
              <a:t>AutoCAD2018</a:t>
            </a:r>
          </a:p>
        </p:txBody>
      </p:sp>
      <p:pic>
        <p:nvPicPr>
          <p:cNvPr id="14" name="图片 13"/>
          <p:cNvPicPr>
            <a:picLocks noChangeAspect="1"/>
          </p:cNvPicPr>
          <p:nvPr/>
        </p:nvPicPr>
        <p:blipFill>
          <a:blip r:embed="rId2"/>
          <a:stretch>
            <a:fillRect/>
          </a:stretch>
        </p:blipFill>
        <p:spPr>
          <a:xfrm>
            <a:off x="5064955" y="2641892"/>
            <a:ext cx="1430447" cy="725665"/>
          </a:xfrm>
          <a:prstGeom prst="rect">
            <a:avLst/>
          </a:prstGeom>
        </p:spPr>
      </p:pic>
      <p:pic>
        <p:nvPicPr>
          <p:cNvPr id="16" name="图片 15"/>
          <p:cNvPicPr>
            <a:picLocks noChangeAspect="1"/>
          </p:cNvPicPr>
          <p:nvPr/>
        </p:nvPicPr>
        <p:blipFill>
          <a:blip r:embed="rId3"/>
          <a:stretch>
            <a:fillRect/>
          </a:stretch>
        </p:blipFill>
        <p:spPr>
          <a:xfrm>
            <a:off x="3603218" y="3494960"/>
            <a:ext cx="1385521" cy="537243"/>
          </a:xfrm>
          <a:prstGeom prst="rect">
            <a:avLst/>
          </a:prstGeom>
        </p:spPr>
      </p:pic>
      <p:sp>
        <p:nvSpPr>
          <p:cNvPr id="17" name="文本框 16">
            <a:extLst>
              <a:ext uri="{FF2B5EF4-FFF2-40B4-BE49-F238E27FC236}">
                <a16:creationId xmlns="" xmlns:a16="http://schemas.microsoft.com/office/drawing/2014/main" id="{66F0DB4A-8EC9-5842-8C8F-688E37286041}"/>
              </a:ext>
            </a:extLst>
          </p:cNvPr>
          <p:cNvSpPr txBox="1"/>
          <p:nvPr/>
        </p:nvSpPr>
        <p:spPr>
          <a:xfrm>
            <a:off x="524759" y="3861354"/>
            <a:ext cx="7347676" cy="1477328"/>
          </a:xfrm>
          <a:prstGeom prst="rect">
            <a:avLst/>
          </a:prstGeom>
          <a:noFill/>
        </p:spPr>
        <p:txBody>
          <a:bodyPr wrap="square" rtlCol="0">
            <a:spAutoFit/>
          </a:bodyPr>
          <a:lstStyle/>
          <a:p>
            <a:pPr>
              <a:lnSpc>
                <a:spcPct val="150000"/>
              </a:lnSpc>
            </a:pPr>
            <a:r>
              <a:rPr lang="zh-CN" altLang="en-US" sz="2000" dirty="0">
                <a:latin typeface="思源黑体 CN Bold" panose="020B0800000000000000" pitchFamily="34" charset="-122"/>
                <a:ea typeface="思源黑体 CN Bold" panose="020B0800000000000000" pitchFamily="34" charset="-122"/>
              </a:rPr>
              <a:t>制图单位：</a:t>
            </a:r>
            <a:r>
              <a:rPr lang="en-US" altLang="zh-CN" sz="2000" dirty="0">
                <a:latin typeface="思源黑体 CN Bold" panose="020B0800000000000000" pitchFamily="34" charset="-122"/>
                <a:ea typeface="思源黑体 CN Bold" panose="020B0800000000000000" pitchFamily="34" charset="-122"/>
              </a:rPr>
              <a:t>mm</a:t>
            </a:r>
          </a:p>
          <a:p>
            <a:pPr>
              <a:lnSpc>
                <a:spcPct val="150000"/>
              </a:lnSpc>
            </a:pPr>
            <a:r>
              <a:rPr lang="zh-CN" altLang="en-US" sz="2000" dirty="0">
                <a:latin typeface="思源黑体 CN Bold" panose="020B0800000000000000" pitchFamily="34" charset="-122"/>
                <a:ea typeface="思源黑体 CN Bold" panose="020B0800000000000000" pitchFamily="34" charset="-122"/>
              </a:rPr>
              <a:t>尺寸标注单位：</a:t>
            </a:r>
            <a:r>
              <a:rPr lang="en-US" altLang="zh-CN" sz="2000" dirty="0">
                <a:latin typeface="思源黑体 CN Bold" panose="020B0800000000000000" pitchFamily="34" charset="-122"/>
                <a:ea typeface="思源黑体 CN Bold" panose="020B0800000000000000" pitchFamily="34" charset="-122"/>
              </a:rPr>
              <a:t>M</a:t>
            </a:r>
          </a:p>
          <a:p>
            <a:pPr>
              <a:lnSpc>
                <a:spcPct val="150000"/>
              </a:lnSpc>
            </a:pPr>
            <a:r>
              <a:rPr lang="zh-CN" altLang="en-US" sz="2000" dirty="0">
                <a:latin typeface="思源黑体 CN Bold" panose="020B0800000000000000" pitchFamily="34" charset="-122"/>
                <a:ea typeface="思源黑体 CN Bold" panose="020B0800000000000000" pitchFamily="34" charset="-122"/>
              </a:rPr>
              <a:t>图形要求：</a:t>
            </a:r>
          </a:p>
        </p:txBody>
      </p:sp>
      <p:sp>
        <p:nvSpPr>
          <p:cNvPr id="18" name="Rectangle 7"/>
          <p:cNvSpPr>
            <a:spLocks noChangeArrowheads="1"/>
          </p:cNvSpPr>
          <p:nvPr/>
        </p:nvSpPr>
        <p:spPr bwMode="auto">
          <a:xfrm>
            <a:off x="858868" y="5288340"/>
            <a:ext cx="10873587" cy="1200329"/>
          </a:xfrm>
          <a:prstGeom prst="rect">
            <a:avLst/>
          </a:prstGeom>
          <a:noFill/>
          <a:ln w="9525" cmpd="sng">
            <a:noFill/>
            <a:miter lim="800000"/>
          </a:ln>
        </p:spPr>
        <p:txBody>
          <a:bodyPr wrap="square" anchor="t" anchorCtr="0">
            <a:spAutoFit/>
          </a:bodyPr>
          <a:lstStyle/>
          <a:p>
            <a:pPr marL="342900" indent="-342900" algn="just">
              <a:lnSpc>
                <a:spcPct val="150000"/>
              </a:lnSpc>
              <a:spcBef>
                <a:spcPts val="0"/>
              </a:spcBef>
              <a:spcAft>
                <a:spcPts val="0"/>
              </a:spcAft>
              <a:buClr>
                <a:srgbClr val="054696"/>
              </a:buClr>
              <a:buFont typeface="Wingdings" panose="05000000000000000000" pitchFamily="2" charset="2"/>
              <a:buChar char="Ø"/>
              <a:defRPr/>
            </a:pPr>
            <a:r>
              <a:rPr lang="zh-CN" altLang="en-US" sz="1600" dirty="0" smtClean="0"/>
              <a:t>管线采用</a:t>
            </a:r>
            <a:r>
              <a:rPr lang="zh-CN" altLang="en-US" sz="1600" dirty="0"/>
              <a:t>多段线（</a:t>
            </a:r>
            <a:r>
              <a:rPr lang="en-US" altLang="zh-CN" sz="1600" dirty="0" err="1"/>
              <a:t>pline</a:t>
            </a:r>
            <a:r>
              <a:rPr lang="zh-CN" altLang="en-US" sz="1600" dirty="0"/>
              <a:t>）绘制；</a:t>
            </a:r>
            <a:endParaRPr lang="en-US" altLang="zh-CN" sz="1600" dirty="0"/>
          </a:p>
          <a:p>
            <a:pPr marL="342900" indent="-342900" algn="just">
              <a:lnSpc>
                <a:spcPct val="150000"/>
              </a:lnSpc>
              <a:spcBef>
                <a:spcPts val="0"/>
              </a:spcBef>
              <a:spcAft>
                <a:spcPts val="0"/>
              </a:spcAft>
              <a:buClr>
                <a:srgbClr val="054696"/>
              </a:buClr>
              <a:buFont typeface="Wingdings" panose="05000000000000000000" pitchFamily="2" charset="2"/>
              <a:buChar char="Ø"/>
              <a:defRPr/>
            </a:pPr>
            <a:r>
              <a:rPr lang="zh-CN" altLang="en-US" sz="1600" dirty="0" smtClean="0"/>
              <a:t>管件、管道坐标等</a:t>
            </a:r>
            <a:r>
              <a:rPr lang="zh-CN" altLang="en-US" sz="1600" dirty="0"/>
              <a:t>须定义为块（</a:t>
            </a:r>
            <a:r>
              <a:rPr lang="en-US" altLang="zh-CN" sz="1600" dirty="0"/>
              <a:t>b</a:t>
            </a:r>
            <a:r>
              <a:rPr lang="zh-CN" altLang="en-US" sz="1600" dirty="0"/>
              <a:t>）后再拾取</a:t>
            </a:r>
            <a:r>
              <a:rPr lang="zh-CN" altLang="en-US" sz="1600" dirty="0" smtClean="0"/>
              <a:t>。</a:t>
            </a:r>
            <a:endParaRPr lang="en-US" altLang="zh-CN" sz="1600" dirty="0"/>
          </a:p>
          <a:p>
            <a:pPr marL="342900" indent="-342900" algn="just">
              <a:lnSpc>
                <a:spcPct val="150000"/>
              </a:lnSpc>
              <a:spcBef>
                <a:spcPts val="0"/>
              </a:spcBef>
              <a:spcAft>
                <a:spcPts val="0"/>
              </a:spcAft>
              <a:buClr>
                <a:srgbClr val="054696"/>
              </a:buClr>
              <a:buFont typeface="Wingdings" panose="05000000000000000000" pitchFamily="2" charset="2"/>
              <a:buChar char="Ø"/>
              <a:defRPr/>
            </a:pPr>
            <a:endParaRPr lang="en-US" altLang="zh-CN" sz="1600" dirty="0"/>
          </a:p>
        </p:txBody>
      </p:sp>
      <p:sp>
        <p:nvSpPr>
          <p:cNvPr id="2" name="页脚占位符 1"/>
          <p:cNvSpPr>
            <a:spLocks noGrp="1"/>
          </p:cNvSpPr>
          <p:nvPr>
            <p:ph type="ftr" sz="quarter" idx="12"/>
          </p:nvPr>
        </p:nvSpPr>
        <p:spPr/>
        <p:txBody>
          <a:bodyPr/>
          <a:lstStyle/>
          <a:p>
            <a:r>
              <a:rPr lang="zh-CN" altLang="en-US"/>
              <a:t>数据管理中心</a:t>
            </a:r>
            <a:endParaRPr lang="zh-CN" altLang="en-US" dirty="0"/>
          </a:p>
        </p:txBody>
      </p:sp>
    </p:spTree>
    <p:extLst>
      <p:ext uri="{BB962C8B-B14F-4D97-AF65-F5344CB8AC3E}">
        <p14:creationId xmlns:p14="http://schemas.microsoft.com/office/powerpoint/2010/main" val="395390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3</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15"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a:xfrm>
            <a:off x="478623" y="249441"/>
            <a:ext cx="2995028" cy="487704"/>
          </a:xfrm>
        </p:spPr>
        <p:txBody>
          <a:bodyPr/>
          <a:lstStyle/>
          <a:p>
            <a:r>
              <a:rPr kumimoji="1" lang="zh-CN" altLang="en-US" dirty="0">
                <a:solidFill>
                  <a:srgbClr val="2064A6"/>
                </a:solidFill>
              </a:rPr>
              <a:t>功能概况</a:t>
            </a:r>
          </a:p>
        </p:txBody>
      </p:sp>
      <p:graphicFrame>
        <p:nvGraphicFramePr>
          <p:cNvPr id="30" name="表格 29"/>
          <p:cNvGraphicFramePr>
            <a:graphicFrameLocks noGrp="1"/>
          </p:cNvGraphicFramePr>
          <p:nvPr>
            <p:extLst>
              <p:ext uri="{D42A27DB-BD31-4B8C-83A1-F6EECF244321}">
                <p14:modId xmlns:p14="http://schemas.microsoft.com/office/powerpoint/2010/main" val="1713245340"/>
              </p:ext>
            </p:extLst>
          </p:nvPr>
        </p:nvGraphicFramePr>
        <p:xfrm>
          <a:off x="1350977" y="1408712"/>
          <a:ext cx="9669018" cy="4726330"/>
        </p:xfrm>
        <a:graphic>
          <a:graphicData uri="http://schemas.openxmlformats.org/drawingml/2006/table">
            <a:tbl>
              <a:tblPr firstRow="1" bandRow="1">
                <a:tableStyleId>{5C22544A-7EE6-4342-B048-85BDC9FD1C3A}</a:tableStyleId>
              </a:tblPr>
              <a:tblGrid>
                <a:gridCol w="449143">
                  <a:extLst>
                    <a:ext uri="{9D8B030D-6E8A-4147-A177-3AD203B41FA5}">
                      <a16:colId xmlns="" xmlns:a16="http://schemas.microsoft.com/office/drawing/2014/main" val="20001"/>
                    </a:ext>
                  </a:extLst>
                </a:gridCol>
                <a:gridCol w="1205078">
                  <a:extLst>
                    <a:ext uri="{9D8B030D-6E8A-4147-A177-3AD203B41FA5}">
                      <a16:colId xmlns="" xmlns:a16="http://schemas.microsoft.com/office/drawing/2014/main" val="20000"/>
                    </a:ext>
                  </a:extLst>
                </a:gridCol>
                <a:gridCol w="8014797">
                  <a:extLst>
                    <a:ext uri="{9D8B030D-6E8A-4147-A177-3AD203B41FA5}">
                      <a16:colId xmlns="" xmlns:a16="http://schemas.microsoft.com/office/drawing/2014/main" val="20004"/>
                    </a:ext>
                  </a:extLst>
                </a:gridCol>
              </a:tblGrid>
              <a:tr h="321719">
                <a:tc gridSpan="2">
                  <a:txBody>
                    <a:bodyPr/>
                    <a:lstStyle/>
                    <a:p>
                      <a:r>
                        <a:rPr lang="zh-CN" altLang="en-US" sz="1600" dirty="0">
                          <a:latin typeface="+mn-ea"/>
                          <a:ea typeface="+mn-ea"/>
                        </a:rPr>
                        <a:t>功能名称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6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600" dirty="0">
                          <a:latin typeface="+mn-ea"/>
                          <a:ea typeface="+mn-ea"/>
                        </a:rPr>
                        <a:t>功能描述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550570">
                <a:tc gridSpan="2">
                  <a:txBody>
                    <a:bodyPr/>
                    <a:lstStyle/>
                    <a:p>
                      <a:r>
                        <a:rPr lang="zh-CN" altLang="en-US" sz="1600" b="1" kern="1200" dirty="0" smtClean="0">
                          <a:solidFill>
                            <a:schemeClr val="dk1"/>
                          </a:solidFill>
                          <a:effectLst/>
                          <a:latin typeface="+mn-ea"/>
                          <a:ea typeface="+mn-ea"/>
                          <a:cs typeface="+mn-cs"/>
                        </a:rPr>
                        <a:t>项目信息</a:t>
                      </a:r>
                      <a:endParaRPr lang="zh-CN" altLang="en-US" sz="1600" b="1"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zh-CN" altLang="en-US" sz="1600" b="1"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50000"/>
                        </a:lnSpc>
                      </a:pPr>
                      <a:r>
                        <a:rPr lang="zh-CN" altLang="zh-CN" sz="1600" kern="1200" dirty="0">
                          <a:solidFill>
                            <a:schemeClr val="dk1"/>
                          </a:solidFill>
                          <a:effectLst/>
                          <a:latin typeface="+mn-ea"/>
                          <a:ea typeface="+mn-ea"/>
                          <a:cs typeface="+mn-cs"/>
                        </a:rPr>
                        <a:t>进行电子图件报规前用户需要将</a:t>
                      </a:r>
                      <a:r>
                        <a:rPr lang="zh-CN" altLang="zh-CN" sz="1600" kern="1200" dirty="0" smtClean="0">
                          <a:solidFill>
                            <a:schemeClr val="dk1"/>
                          </a:solidFill>
                          <a:effectLst/>
                          <a:latin typeface="+mn-ea"/>
                          <a:ea typeface="+mn-ea"/>
                          <a:cs typeface="+mn-cs"/>
                        </a:rPr>
                        <a:t>项目</a:t>
                      </a:r>
                      <a:r>
                        <a:rPr lang="zh-CN" altLang="en-US" sz="1600" kern="1200" dirty="0" smtClean="0">
                          <a:solidFill>
                            <a:schemeClr val="dk1"/>
                          </a:solidFill>
                          <a:effectLst/>
                          <a:latin typeface="+mn-ea"/>
                          <a:ea typeface="+mn-ea"/>
                          <a:cs typeface="+mn-cs"/>
                        </a:rPr>
                        <a:t>的</a:t>
                      </a:r>
                      <a:r>
                        <a:rPr lang="zh-CN" altLang="zh-CN" sz="1600" kern="1200" dirty="0" smtClean="0">
                          <a:solidFill>
                            <a:schemeClr val="dk1"/>
                          </a:solidFill>
                          <a:effectLst/>
                          <a:latin typeface="+mn-ea"/>
                          <a:ea typeface="+mn-ea"/>
                          <a:cs typeface="+mn-cs"/>
                        </a:rPr>
                        <a:t>相关</a:t>
                      </a:r>
                      <a:r>
                        <a:rPr lang="zh-CN" altLang="en-US" sz="1600" kern="1200" dirty="0" smtClean="0">
                          <a:solidFill>
                            <a:schemeClr val="dk1"/>
                          </a:solidFill>
                          <a:effectLst/>
                          <a:latin typeface="+mn-ea"/>
                          <a:ea typeface="+mn-ea"/>
                          <a:cs typeface="+mn-cs"/>
                        </a:rPr>
                        <a:t>基本</a:t>
                      </a:r>
                      <a:r>
                        <a:rPr lang="zh-CN" altLang="zh-CN" sz="1600" kern="1200" dirty="0" smtClean="0">
                          <a:solidFill>
                            <a:schemeClr val="dk1"/>
                          </a:solidFill>
                          <a:effectLst/>
                          <a:latin typeface="+mn-ea"/>
                          <a:ea typeface="+mn-ea"/>
                          <a:cs typeface="+mn-cs"/>
                        </a:rPr>
                        <a:t>信息通过手动</a:t>
                      </a:r>
                      <a:r>
                        <a:rPr lang="zh-CN" altLang="zh-CN" sz="1600" kern="1200" dirty="0">
                          <a:solidFill>
                            <a:schemeClr val="dk1"/>
                          </a:solidFill>
                          <a:effectLst/>
                          <a:latin typeface="+mn-ea"/>
                          <a:ea typeface="+mn-ea"/>
                          <a:cs typeface="+mn-cs"/>
                        </a:rPr>
                        <a:t>填写的方式录入</a:t>
                      </a:r>
                      <a:r>
                        <a:rPr lang="zh-CN" altLang="en-US" sz="1600" kern="1200" dirty="0">
                          <a:solidFill>
                            <a:schemeClr val="dk1"/>
                          </a:solidFill>
                          <a:effectLst/>
                          <a:latin typeface="+mn-ea"/>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550570">
                <a:tc rowSpan="3">
                  <a:txBody>
                    <a:bodyPr/>
                    <a:lstStyle/>
                    <a:p>
                      <a:r>
                        <a:rPr lang="zh-CN" altLang="en-US" sz="1600" b="1" dirty="0" smtClean="0">
                          <a:latin typeface="+mn-ea"/>
                          <a:ea typeface="+mn-ea"/>
                        </a:rPr>
                        <a:t>图纸规整</a:t>
                      </a:r>
                      <a:endParaRPr lang="zh-CN" altLang="en-US" sz="1600" b="1"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zh-CN" altLang="en-US" sz="1600" b="1" dirty="0">
                          <a:latin typeface="+mn-ea"/>
                          <a:ea typeface="+mn-ea"/>
                        </a:rPr>
                        <a:t>属性定义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50000"/>
                        </a:lnSpc>
                      </a:pPr>
                      <a:r>
                        <a:rPr lang="zh-CN" altLang="en-US" sz="1600" dirty="0">
                          <a:latin typeface="+mn-ea"/>
                          <a:ea typeface="+mn-ea"/>
                        </a:rPr>
                        <a:t>对</a:t>
                      </a:r>
                      <a:r>
                        <a:rPr lang="en-US" altLang="zh-CN" sz="1600" dirty="0">
                          <a:latin typeface="+mn-ea"/>
                          <a:ea typeface="+mn-ea"/>
                        </a:rPr>
                        <a:t>CAD</a:t>
                      </a:r>
                      <a:r>
                        <a:rPr lang="zh-CN" altLang="en-US" sz="1600" dirty="0" smtClean="0">
                          <a:latin typeface="+mn-ea"/>
                          <a:ea typeface="+mn-ea"/>
                        </a:rPr>
                        <a:t>图纸中，市政公用接入外线工程的各专业管线数据信息进行提取、定义，并自动对管线的图层标准进行转换，满足报件条件。</a:t>
                      </a:r>
                      <a:endParaRPr lang="zh-CN" altLang="en-US" sz="16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20008">
                <a:tc vMerge="1">
                  <a:txBody>
                    <a:bodyPr/>
                    <a:lstStyle/>
                    <a:p>
                      <a:endParaRPr lang="zh-CN" altLang="en-US" sz="1600" b="1"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zh-CN" altLang="en-US" sz="1600" b="1" dirty="0" smtClean="0">
                          <a:latin typeface="+mn-ea"/>
                          <a:ea typeface="+mn-ea"/>
                        </a:rPr>
                        <a:t>管件定义</a:t>
                      </a:r>
                      <a:endParaRPr lang="zh-CN" altLang="en-US" sz="1600" b="1"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50000"/>
                        </a:lnSpc>
                      </a:pPr>
                      <a:r>
                        <a:rPr lang="zh-CN" altLang="en-US" sz="1600" dirty="0" smtClean="0">
                          <a:latin typeface="+mn-ea"/>
                          <a:ea typeface="+mn-ea"/>
                        </a:rPr>
                        <a:t>对</a:t>
                      </a:r>
                      <a:r>
                        <a:rPr lang="en-US" altLang="zh-CN" sz="1600" dirty="0" smtClean="0">
                          <a:latin typeface="+mn-ea"/>
                          <a:ea typeface="+mn-ea"/>
                        </a:rPr>
                        <a:t>CAD</a:t>
                      </a:r>
                      <a:r>
                        <a:rPr lang="zh-CN" altLang="en-US" sz="1600" dirty="0" smtClean="0">
                          <a:latin typeface="+mn-ea"/>
                          <a:ea typeface="+mn-ea"/>
                        </a:rPr>
                        <a:t>图纸中，与市政管线连接的管件，比如：雨水井、</a:t>
                      </a:r>
                      <a:r>
                        <a:rPr lang="en-US" altLang="zh-CN" sz="1600" dirty="0" smtClean="0">
                          <a:latin typeface="+mn-ea"/>
                          <a:ea typeface="+mn-ea"/>
                        </a:rPr>
                        <a:t>PE</a:t>
                      </a:r>
                      <a:r>
                        <a:rPr lang="zh-CN" altLang="en-US" sz="1600" dirty="0" smtClean="0">
                          <a:latin typeface="+mn-ea"/>
                          <a:ea typeface="+mn-ea"/>
                        </a:rPr>
                        <a:t>管帽等进行数据信息提、定义，并自动转换到符合报件条件的专业图层。</a:t>
                      </a:r>
                      <a:endParaRPr lang="zh-CN" altLang="en-US" sz="16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420008">
                <a:tc vMerge="1">
                  <a:txBody>
                    <a:bodyPr/>
                    <a:lstStyle/>
                    <a:p>
                      <a:endParaRPr lang="zh-CN" altLang="en-US" sz="1600" b="1" kern="1200" dirty="0">
                        <a:solidFill>
                          <a:schemeClr val="dk1"/>
                        </a:solidFill>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zh-CN" altLang="en-US" sz="1600" b="1" kern="1200" dirty="0" smtClean="0">
                          <a:solidFill>
                            <a:schemeClr val="dk1"/>
                          </a:solidFill>
                          <a:latin typeface="+mn-ea"/>
                          <a:ea typeface="+mn-ea"/>
                          <a:cs typeface="+mn-cs"/>
                        </a:rPr>
                        <a:t>管道坐标</a:t>
                      </a:r>
                      <a:endParaRPr lang="zh-CN" altLang="en-US" sz="1600" b="1" kern="1200" dirty="0">
                        <a:solidFill>
                          <a:schemeClr val="dk1"/>
                        </a:solidFill>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50000"/>
                        </a:lnSpc>
                      </a:pPr>
                      <a:r>
                        <a:rPr lang="zh-CN" altLang="en-US" sz="1600" dirty="0" smtClean="0">
                          <a:latin typeface="+mn-ea"/>
                          <a:ea typeface="+mn-ea"/>
                        </a:rPr>
                        <a:t>收集</a:t>
                      </a:r>
                      <a:r>
                        <a:rPr lang="en-US" altLang="zh-CN" sz="1600" dirty="0" smtClean="0">
                          <a:latin typeface="+mn-ea"/>
                          <a:ea typeface="+mn-ea"/>
                        </a:rPr>
                        <a:t>CAD</a:t>
                      </a:r>
                      <a:r>
                        <a:rPr lang="zh-CN" altLang="en-US" sz="1600" dirty="0" smtClean="0">
                          <a:latin typeface="+mn-ea"/>
                          <a:ea typeface="+mn-ea"/>
                        </a:rPr>
                        <a:t>图面上的管道坐标数据，核查标注的正确性，并自动转换到符合报件条件的专业图层上。</a:t>
                      </a:r>
                      <a:endParaRPr lang="zh-CN" altLang="en-US" sz="16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420008">
                <a:tc gridSpan="2">
                  <a:txBody>
                    <a:bodyPr/>
                    <a:lstStyle/>
                    <a:p>
                      <a:r>
                        <a:rPr lang="zh-CN" altLang="en-US" sz="1600" b="1" dirty="0" smtClean="0">
                          <a:latin typeface="+mn-ea"/>
                          <a:ea typeface="+mn-ea"/>
                        </a:rPr>
                        <a:t>图层管理</a:t>
                      </a:r>
                      <a:endParaRPr lang="zh-CN" altLang="en-US" sz="1600" b="1"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zh-CN" altLang="en-US" sz="1600" b="1" kern="1200" dirty="0">
                        <a:solidFill>
                          <a:schemeClr val="dk1"/>
                        </a:solidFill>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50000"/>
                        </a:lnSpc>
                      </a:pPr>
                      <a:r>
                        <a:rPr lang="zh-CN" altLang="en-US" sz="1600" dirty="0" smtClean="0">
                          <a:latin typeface="+mn-ea"/>
                          <a:ea typeface="+mn-ea"/>
                        </a:rPr>
                        <a:t>可对专业图层进行显示、关闭、锁定、打开、解锁操作。</a:t>
                      </a:r>
                      <a:endParaRPr lang="zh-CN" altLang="en-US" sz="16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42000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mn-ea"/>
                          <a:ea typeface="+mn-ea"/>
                        </a:rPr>
                        <a:t>导出</a:t>
                      </a:r>
                      <a:r>
                        <a:rPr lang="en-US" altLang="zh-CN" sz="1600" b="1" dirty="0" smtClean="0">
                          <a:latin typeface="+mn-ea"/>
                          <a:ea typeface="+mn-ea"/>
                        </a:rPr>
                        <a:t>BDB</a:t>
                      </a:r>
                      <a:endParaRPr lang="zh-CN" altLang="en-US" sz="1600" b="1" dirty="0" smtClean="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zh-CN" altLang="en-US"/>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dirty="0" smtClean="0">
                          <a:latin typeface="+mn-ea"/>
                          <a:ea typeface="+mn-ea"/>
                        </a:rPr>
                        <a:t>根据事先设置好的打印机（注意须设置比例），应用到布局后可导出</a:t>
                      </a:r>
                      <a:r>
                        <a:rPr lang="en-US" altLang="zh-CN" sz="1600" dirty="0" smtClean="0">
                          <a:latin typeface="+mn-ea"/>
                          <a:ea typeface="+mn-ea"/>
                        </a:rPr>
                        <a:t>BDB</a:t>
                      </a:r>
                      <a:r>
                        <a:rPr lang="zh-CN" altLang="en-US" sz="1600" dirty="0" smtClean="0">
                          <a:latin typeface="+mn-ea"/>
                          <a:ea typeface="+mn-ea"/>
                        </a:rPr>
                        <a:t>文件。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420008">
                <a:tc gridSpan="2">
                  <a:txBody>
                    <a:bodyPr/>
                    <a:lstStyle/>
                    <a:p>
                      <a:r>
                        <a:rPr lang="zh-CN" altLang="en-US" sz="1600" b="1" dirty="0" smtClean="0">
                          <a:latin typeface="+mn-ea"/>
                          <a:ea typeface="+mn-ea"/>
                        </a:rPr>
                        <a:t>帮助</a:t>
                      </a:r>
                      <a:endParaRPr lang="zh-CN" altLang="en-US" sz="1600" b="1"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zh-CN" altLang="en-US" dirty="0"/>
                    </a:p>
                  </a:txBody>
                  <a:tcPr/>
                </a:tc>
                <a:tc>
                  <a:txBody>
                    <a:bodyPr/>
                    <a:lstStyle/>
                    <a:p>
                      <a:pPr>
                        <a:lnSpc>
                          <a:spcPct val="150000"/>
                        </a:lnSpc>
                      </a:pPr>
                      <a:r>
                        <a:rPr lang="zh-CN" altLang="en-US" sz="1600" kern="1200" dirty="0" smtClean="0">
                          <a:solidFill>
                            <a:schemeClr val="dk1"/>
                          </a:solidFill>
                          <a:latin typeface="+mn-ea"/>
                          <a:ea typeface="+mn-ea"/>
                          <a:cs typeface="+mn-cs"/>
                        </a:rPr>
                        <a:t>可通过帮助查阅</a:t>
                      </a:r>
                      <a:r>
                        <a:rPr lang="zh-CN" altLang="zh-CN" sz="1600" kern="1200" dirty="0" smtClean="0">
                          <a:solidFill>
                            <a:schemeClr val="dk1"/>
                          </a:solidFill>
                          <a:latin typeface="+mn-ea"/>
                          <a:ea typeface="+mn-ea"/>
                          <a:cs typeface="+mn-cs"/>
                        </a:rPr>
                        <a:t>电子报件审查</a:t>
                      </a:r>
                      <a:r>
                        <a:rPr lang="zh-CN" altLang="zh-CN" sz="1600" kern="1200" smtClean="0">
                          <a:solidFill>
                            <a:schemeClr val="dk1"/>
                          </a:solidFill>
                          <a:latin typeface="+mn-ea"/>
                          <a:ea typeface="+mn-ea"/>
                          <a:cs typeface="+mn-cs"/>
                        </a:rPr>
                        <a:t>模块（</a:t>
                      </a:r>
                      <a:r>
                        <a:rPr lang="zh-CN" altLang="en-US" sz="1600" kern="1200" smtClean="0">
                          <a:solidFill>
                            <a:schemeClr val="dk1"/>
                          </a:solidFill>
                          <a:latin typeface="+mn-ea"/>
                          <a:ea typeface="+mn-ea"/>
                          <a:cs typeface="+mn-cs"/>
                        </a:rPr>
                        <a:t>市政</a:t>
                      </a:r>
                      <a:r>
                        <a:rPr lang="zh-CN" altLang="zh-CN" sz="1600" kern="1200" smtClean="0">
                          <a:solidFill>
                            <a:schemeClr val="dk1"/>
                          </a:solidFill>
                          <a:latin typeface="+mn-ea"/>
                          <a:ea typeface="+mn-ea"/>
                          <a:cs typeface="+mn-cs"/>
                        </a:rPr>
                        <a:t>报</a:t>
                      </a:r>
                      <a:r>
                        <a:rPr lang="zh-CN" altLang="zh-CN" sz="1600" kern="1200" dirty="0" smtClean="0">
                          <a:solidFill>
                            <a:schemeClr val="dk1"/>
                          </a:solidFill>
                          <a:latin typeface="+mn-ea"/>
                          <a:ea typeface="+mn-ea"/>
                          <a:cs typeface="+mn-cs"/>
                        </a:rPr>
                        <a:t>建版）</a:t>
                      </a:r>
                      <a:r>
                        <a:rPr lang="zh-CN" altLang="en-US" sz="1600" kern="1200" dirty="0" smtClean="0">
                          <a:solidFill>
                            <a:schemeClr val="dk1"/>
                          </a:solidFill>
                          <a:latin typeface="+mn-ea"/>
                          <a:ea typeface="+mn-ea"/>
                          <a:cs typeface="+mn-cs"/>
                        </a:rPr>
                        <a:t>操作手册。</a:t>
                      </a:r>
                      <a:endParaRPr lang="zh-CN" altLang="en-US" sz="16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90095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3</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15"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a:xfrm>
            <a:off x="213311" y="261472"/>
            <a:ext cx="2995028" cy="487704"/>
          </a:xfrm>
        </p:spPr>
        <p:txBody>
          <a:bodyPr/>
          <a:lstStyle/>
          <a:p>
            <a:r>
              <a:rPr kumimoji="1" lang="zh-CN" altLang="en-US" dirty="0" smtClean="0">
                <a:solidFill>
                  <a:srgbClr val="2064A6"/>
                </a:solidFill>
              </a:rPr>
              <a:t>项目信息</a:t>
            </a:r>
            <a:endParaRPr kumimoji="1" lang="zh-CN" altLang="en-US" dirty="0">
              <a:solidFill>
                <a:srgbClr val="2064A6"/>
              </a:solidFill>
            </a:endParaRPr>
          </a:p>
        </p:txBody>
      </p:sp>
      <p:grpSp>
        <p:nvGrpSpPr>
          <p:cNvPr id="2" name="组合 1"/>
          <p:cNvGrpSpPr/>
          <p:nvPr/>
        </p:nvGrpSpPr>
        <p:grpSpPr>
          <a:xfrm>
            <a:off x="363445" y="1174343"/>
            <a:ext cx="2613539" cy="4199969"/>
            <a:chOff x="619126" y="1174343"/>
            <a:chExt cx="2613539" cy="4199969"/>
          </a:xfrm>
        </p:grpSpPr>
        <p:sp>
          <p:nvSpPr>
            <p:cNvPr id="6" name="矩形: 圆角 24"/>
            <p:cNvSpPr/>
            <p:nvPr/>
          </p:nvSpPr>
          <p:spPr>
            <a:xfrm>
              <a:off x="619126" y="1847654"/>
              <a:ext cx="2593506" cy="35266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ct val="150000"/>
                </a:lnSpc>
                <a:buFont typeface="Wingdings" panose="05000000000000000000" pitchFamily="2" charset="2"/>
                <a:buChar char="l"/>
              </a:pPr>
              <a:r>
                <a:rPr lang="zh-CN" altLang="en-US" sz="1200" dirty="0" smtClean="0">
                  <a:solidFill>
                    <a:schemeClr val="tx1">
                      <a:lumMod val="75000"/>
                      <a:lumOff val="25000"/>
                    </a:schemeClr>
                  </a:solidFill>
                  <a:latin typeface="+mn-ea"/>
                  <a:sym typeface="+mn-lt"/>
                </a:rPr>
                <a:t>点击菜单栏中的</a:t>
              </a:r>
              <a:r>
                <a:rPr lang="en-US" altLang="zh-CN" sz="1200" b="1" dirty="0" smtClean="0">
                  <a:solidFill>
                    <a:schemeClr val="tx1">
                      <a:lumMod val="75000"/>
                      <a:lumOff val="25000"/>
                    </a:schemeClr>
                  </a:solidFill>
                  <a:latin typeface="+mn-ea"/>
                  <a:sym typeface="+mn-lt"/>
                </a:rPr>
                <a:t>【</a:t>
              </a:r>
              <a:r>
                <a:rPr lang="zh-CN" altLang="en-US" sz="1200" b="1" dirty="0" smtClean="0">
                  <a:solidFill>
                    <a:schemeClr val="tx1">
                      <a:lumMod val="75000"/>
                      <a:lumOff val="25000"/>
                    </a:schemeClr>
                  </a:solidFill>
                  <a:latin typeface="+mn-ea"/>
                  <a:sym typeface="+mn-lt"/>
                </a:rPr>
                <a:t>项目信息</a:t>
              </a:r>
              <a:r>
                <a:rPr lang="en-US" altLang="zh-CN" sz="1200" b="1" dirty="0" smtClean="0">
                  <a:solidFill>
                    <a:schemeClr val="tx1">
                      <a:lumMod val="75000"/>
                      <a:lumOff val="25000"/>
                    </a:schemeClr>
                  </a:solidFill>
                  <a:latin typeface="+mn-ea"/>
                  <a:sym typeface="+mn-lt"/>
                </a:rPr>
                <a:t>】</a:t>
              </a:r>
              <a:r>
                <a:rPr lang="zh-CN" altLang="en-US" sz="1200" dirty="0" smtClean="0">
                  <a:solidFill>
                    <a:schemeClr val="tx1">
                      <a:lumMod val="75000"/>
                      <a:lumOff val="25000"/>
                    </a:schemeClr>
                  </a:solidFill>
                  <a:latin typeface="+mn-ea"/>
                  <a:sym typeface="+mn-lt"/>
                </a:rPr>
                <a:t>按钮，弹出设置对话框，在对话框中根据需要填写与项目有关的基本信息，点击</a:t>
              </a:r>
              <a:r>
                <a:rPr lang="zh-CN" altLang="en-US" sz="1200" b="1" dirty="0" smtClean="0">
                  <a:solidFill>
                    <a:schemeClr val="tx1">
                      <a:lumMod val="75000"/>
                      <a:lumOff val="25000"/>
                    </a:schemeClr>
                  </a:solidFill>
                  <a:latin typeface="+mn-ea"/>
                  <a:sym typeface="+mn-lt"/>
                </a:rPr>
                <a:t>“完成”</a:t>
              </a:r>
              <a:r>
                <a:rPr lang="zh-CN" altLang="en-US" sz="1200" dirty="0" smtClean="0">
                  <a:solidFill>
                    <a:schemeClr val="tx1">
                      <a:lumMod val="75000"/>
                      <a:lumOff val="25000"/>
                    </a:schemeClr>
                  </a:solidFill>
                  <a:latin typeface="+mn-ea"/>
                  <a:sym typeface="+mn-lt"/>
                </a:rPr>
                <a:t>，工具自动对设置的信息进行保存，功能完成。</a:t>
              </a:r>
              <a:endParaRPr lang="en-US" altLang="zh-CN" sz="1200" dirty="0">
                <a:solidFill>
                  <a:schemeClr val="tx1">
                    <a:lumMod val="75000"/>
                    <a:lumOff val="25000"/>
                  </a:schemeClr>
                </a:solidFill>
                <a:latin typeface="+mn-ea"/>
                <a:sym typeface="+mn-lt"/>
              </a:endParaRPr>
            </a:p>
            <a:p>
              <a:pPr marL="171450" indent="-171450">
                <a:lnSpc>
                  <a:spcPct val="150000"/>
                </a:lnSpc>
                <a:buFont typeface="Wingdings" panose="05000000000000000000" pitchFamily="2" charset="2"/>
                <a:buChar char="l"/>
              </a:pPr>
              <a:r>
                <a:rPr lang="zh-CN" altLang="en-US" sz="1200" b="1" dirty="0" smtClean="0">
                  <a:solidFill>
                    <a:schemeClr val="tx1">
                      <a:lumMod val="75000"/>
                      <a:lumOff val="25000"/>
                    </a:schemeClr>
                  </a:solidFill>
                  <a:latin typeface="+mn-ea"/>
                </a:rPr>
                <a:t>“</a:t>
              </a:r>
              <a:r>
                <a:rPr lang="zh-CN" altLang="zh-CN" sz="1200" b="1" dirty="0" smtClean="0">
                  <a:solidFill>
                    <a:schemeClr val="tx1">
                      <a:lumMod val="75000"/>
                      <a:lumOff val="25000"/>
                    </a:schemeClr>
                  </a:solidFill>
                  <a:latin typeface="+mn-ea"/>
                </a:rPr>
                <a:t>导出</a:t>
              </a:r>
              <a:r>
                <a:rPr lang="zh-CN" altLang="en-US" sz="1200" b="1" dirty="0" smtClean="0">
                  <a:solidFill>
                    <a:schemeClr val="tx1">
                      <a:lumMod val="75000"/>
                      <a:lumOff val="25000"/>
                    </a:schemeClr>
                  </a:solidFill>
                  <a:latin typeface="+mn-ea"/>
                </a:rPr>
                <a:t>”</a:t>
              </a:r>
              <a:r>
                <a:rPr lang="zh-CN" altLang="zh-CN" sz="1200" dirty="0" smtClean="0">
                  <a:solidFill>
                    <a:schemeClr val="tx1">
                      <a:lumMod val="75000"/>
                      <a:lumOff val="25000"/>
                    </a:schemeClr>
                  </a:solidFill>
                  <a:latin typeface="+mn-ea"/>
                </a:rPr>
                <a:t>：</a:t>
              </a:r>
              <a:r>
                <a:rPr lang="zh-CN" altLang="zh-CN" sz="1200" dirty="0">
                  <a:solidFill>
                    <a:schemeClr val="tx1">
                      <a:lumMod val="75000"/>
                      <a:lumOff val="25000"/>
                    </a:schemeClr>
                  </a:solidFill>
                  <a:latin typeface="+mn-ea"/>
                </a:rPr>
                <a:t>可将面板上已填的全部内容以</a:t>
              </a:r>
              <a:r>
                <a:rPr lang="en-US" altLang="zh-CN" sz="1200" dirty="0">
                  <a:solidFill>
                    <a:schemeClr val="tx1">
                      <a:lumMod val="75000"/>
                      <a:lumOff val="25000"/>
                    </a:schemeClr>
                  </a:solidFill>
                  <a:latin typeface="+mn-ea"/>
                </a:rPr>
                <a:t>PDF</a:t>
              </a:r>
              <a:r>
                <a:rPr lang="zh-CN" altLang="zh-CN" sz="1200" dirty="0">
                  <a:solidFill>
                    <a:schemeClr val="tx1">
                      <a:lumMod val="75000"/>
                      <a:lumOff val="25000"/>
                    </a:schemeClr>
                  </a:solidFill>
                  <a:latin typeface="+mn-ea"/>
                </a:rPr>
                <a:t>格式</a:t>
              </a:r>
              <a:r>
                <a:rPr lang="zh-CN" altLang="zh-CN" sz="1200" dirty="0" smtClean="0">
                  <a:solidFill>
                    <a:schemeClr val="tx1">
                      <a:lumMod val="75000"/>
                      <a:lumOff val="25000"/>
                    </a:schemeClr>
                  </a:solidFill>
                  <a:latin typeface="+mn-ea"/>
                </a:rPr>
                <a:t>导出</a:t>
              </a:r>
              <a:r>
                <a:rPr lang="zh-CN" altLang="en-US" sz="1200" dirty="0" smtClean="0">
                  <a:solidFill>
                    <a:schemeClr val="tx1">
                      <a:lumMod val="75000"/>
                      <a:lumOff val="25000"/>
                    </a:schemeClr>
                  </a:solidFill>
                  <a:latin typeface="+mn-ea"/>
                </a:rPr>
                <a:t>，方便后续查询。</a:t>
              </a:r>
              <a:endParaRPr lang="en-US" altLang="zh-CN" sz="1200" dirty="0">
                <a:solidFill>
                  <a:schemeClr val="tx1">
                    <a:lumMod val="75000"/>
                    <a:lumOff val="25000"/>
                  </a:schemeClr>
                </a:solidFill>
                <a:latin typeface="+mn-ea"/>
              </a:endParaRPr>
            </a:p>
            <a:p>
              <a:pPr marL="171450" indent="-171450">
                <a:lnSpc>
                  <a:spcPct val="150000"/>
                </a:lnSpc>
                <a:buFont typeface="Wingdings" panose="05000000000000000000" pitchFamily="2" charset="2"/>
                <a:buChar char="l"/>
              </a:pPr>
              <a:r>
                <a:rPr lang="zh-CN" altLang="en-US" sz="1200" b="1" dirty="0" smtClean="0">
                  <a:solidFill>
                    <a:schemeClr val="tx1">
                      <a:lumMod val="75000"/>
                      <a:lumOff val="25000"/>
                    </a:schemeClr>
                  </a:solidFill>
                  <a:latin typeface="+mn-ea"/>
                </a:rPr>
                <a:t>“清空”</a:t>
              </a:r>
              <a:r>
                <a:rPr lang="zh-CN" altLang="zh-CN" sz="1200" dirty="0" smtClean="0">
                  <a:solidFill>
                    <a:schemeClr val="tx1">
                      <a:lumMod val="75000"/>
                      <a:lumOff val="25000"/>
                    </a:schemeClr>
                  </a:solidFill>
                  <a:latin typeface="+mn-ea"/>
                </a:rPr>
                <a:t>：</a:t>
              </a:r>
              <a:r>
                <a:rPr lang="zh-CN" altLang="zh-CN" sz="1200" dirty="0">
                  <a:solidFill>
                    <a:schemeClr val="tx1">
                      <a:lumMod val="75000"/>
                      <a:lumOff val="25000"/>
                    </a:schemeClr>
                  </a:solidFill>
                  <a:latin typeface="+mn-ea"/>
                </a:rPr>
                <a:t>清空所有已填入信息</a:t>
              </a:r>
              <a:r>
                <a:rPr lang="zh-CN" altLang="en-US" sz="1200" dirty="0">
                  <a:solidFill>
                    <a:schemeClr val="tx1">
                      <a:lumMod val="75000"/>
                      <a:lumOff val="25000"/>
                    </a:schemeClr>
                  </a:solidFill>
                  <a:latin typeface="+mn-ea"/>
                </a:rPr>
                <a:t>。</a:t>
              </a:r>
              <a:endParaRPr lang="en-US" altLang="zh-CN" sz="1200" dirty="0">
                <a:solidFill>
                  <a:schemeClr val="tx1">
                    <a:lumMod val="75000"/>
                    <a:lumOff val="25000"/>
                  </a:schemeClr>
                </a:solidFill>
                <a:latin typeface="+mn-ea"/>
              </a:endParaRPr>
            </a:p>
            <a:p>
              <a:pPr marL="171450" indent="-171450">
                <a:lnSpc>
                  <a:spcPct val="150000"/>
                </a:lnSpc>
                <a:buFont typeface="Wingdings" panose="05000000000000000000" pitchFamily="2" charset="2"/>
                <a:buChar char="l"/>
              </a:pPr>
              <a:r>
                <a:rPr lang="zh-CN" altLang="en-US" sz="1200" b="1" dirty="0" smtClean="0">
                  <a:solidFill>
                    <a:schemeClr val="tx1">
                      <a:lumMod val="75000"/>
                      <a:lumOff val="25000"/>
                    </a:schemeClr>
                  </a:solidFill>
                  <a:latin typeface="+mn-ea"/>
                </a:rPr>
                <a:t>“完成”</a:t>
              </a:r>
              <a:r>
                <a:rPr lang="zh-CN" altLang="zh-CN" sz="1200" dirty="0" smtClean="0">
                  <a:solidFill>
                    <a:schemeClr val="tx1">
                      <a:lumMod val="75000"/>
                      <a:lumOff val="25000"/>
                    </a:schemeClr>
                  </a:solidFill>
                  <a:latin typeface="+mn-ea"/>
                </a:rPr>
                <a:t>：</a:t>
              </a:r>
              <a:r>
                <a:rPr lang="zh-CN" altLang="zh-CN" sz="1200" dirty="0">
                  <a:solidFill>
                    <a:schemeClr val="tx1">
                      <a:lumMod val="75000"/>
                      <a:lumOff val="25000"/>
                    </a:schemeClr>
                  </a:solidFill>
                  <a:latin typeface="+mn-ea"/>
                </a:rPr>
                <a:t>可保存已填内容并</a:t>
              </a:r>
              <a:r>
                <a:rPr lang="zh-CN" altLang="zh-CN" sz="1200" dirty="0" smtClean="0">
                  <a:solidFill>
                    <a:schemeClr val="tx1">
                      <a:lumMod val="75000"/>
                      <a:lumOff val="25000"/>
                    </a:schemeClr>
                  </a:solidFill>
                  <a:latin typeface="+mn-ea"/>
                </a:rPr>
                <a:t>关闭</a:t>
              </a:r>
              <a:r>
                <a:rPr lang="zh-CN" altLang="en-US" sz="1200" dirty="0" smtClean="0">
                  <a:solidFill>
                    <a:schemeClr val="tx1">
                      <a:lumMod val="75000"/>
                      <a:lumOff val="25000"/>
                    </a:schemeClr>
                  </a:solidFill>
                  <a:latin typeface="+mn-ea"/>
                </a:rPr>
                <a:t>对话框。</a:t>
              </a:r>
              <a:endParaRPr lang="zh-CN" altLang="en-US" sz="1200" dirty="0">
                <a:solidFill>
                  <a:schemeClr val="tx1">
                    <a:lumMod val="75000"/>
                    <a:lumOff val="25000"/>
                  </a:schemeClr>
                </a:solidFill>
                <a:latin typeface="+mn-ea"/>
                <a:sym typeface="+mn-lt"/>
              </a:endParaRPr>
            </a:p>
          </p:txBody>
        </p:sp>
        <p:grpSp>
          <p:nvGrpSpPr>
            <p:cNvPr id="8" name="组合 7"/>
            <p:cNvGrpSpPr/>
            <p:nvPr/>
          </p:nvGrpSpPr>
          <p:grpSpPr>
            <a:xfrm>
              <a:off x="702024" y="1174343"/>
              <a:ext cx="2530641" cy="524068"/>
              <a:chOff x="2599802" y="2312679"/>
              <a:chExt cx="2626318" cy="644525"/>
            </a:xfrm>
          </p:grpSpPr>
          <p:grpSp>
            <p:nvGrpSpPr>
              <p:cNvPr id="9" name="组合 8"/>
              <p:cNvGrpSpPr/>
              <p:nvPr/>
            </p:nvGrpSpPr>
            <p:grpSpPr>
              <a:xfrm>
                <a:off x="2599802" y="2312679"/>
                <a:ext cx="2626318" cy="644525"/>
                <a:chOff x="4837113" y="2311400"/>
                <a:chExt cx="2626318" cy="644525"/>
              </a:xfrm>
            </p:grpSpPr>
            <p:sp>
              <p:nvSpPr>
                <p:cNvPr id="11" name="Freeform 19"/>
                <p:cNvSpPr>
                  <a:spLocks noEditPoints="1"/>
                </p:cNvSpPr>
                <p:nvPr/>
              </p:nvSpPr>
              <p:spPr bwMode="auto">
                <a:xfrm>
                  <a:off x="4837113" y="2311400"/>
                  <a:ext cx="2626318" cy="644525"/>
                </a:xfrm>
                <a:custGeom>
                  <a:avLst/>
                  <a:gdLst>
                    <a:gd name="T0" fmla="*/ 1573 w 1573"/>
                    <a:gd name="T1" fmla="*/ 406 h 406"/>
                    <a:gd name="T2" fmla="*/ 140 w 1573"/>
                    <a:gd name="T3" fmla="*/ 406 h 406"/>
                    <a:gd name="T4" fmla="*/ 0 w 1573"/>
                    <a:gd name="T5" fmla="*/ 268 h 406"/>
                    <a:gd name="T6" fmla="*/ 0 w 1573"/>
                    <a:gd name="T7" fmla="*/ 0 h 406"/>
                    <a:gd name="T8" fmla="*/ 1478 w 1573"/>
                    <a:gd name="T9" fmla="*/ 0 h 406"/>
                    <a:gd name="T10" fmla="*/ 1573 w 1573"/>
                    <a:gd name="T11" fmla="*/ 95 h 406"/>
                    <a:gd name="T12" fmla="*/ 1573 w 1573"/>
                    <a:gd name="T13" fmla="*/ 406 h 406"/>
                    <a:gd name="T14" fmla="*/ 145 w 1573"/>
                    <a:gd name="T15" fmla="*/ 394 h 406"/>
                    <a:gd name="T16" fmla="*/ 1561 w 1573"/>
                    <a:gd name="T17" fmla="*/ 394 h 406"/>
                    <a:gd name="T18" fmla="*/ 1561 w 1573"/>
                    <a:gd name="T19" fmla="*/ 100 h 406"/>
                    <a:gd name="T20" fmla="*/ 1473 w 1573"/>
                    <a:gd name="T21" fmla="*/ 12 h 406"/>
                    <a:gd name="T22" fmla="*/ 12 w 1573"/>
                    <a:gd name="T23" fmla="*/ 12 h 406"/>
                    <a:gd name="T24" fmla="*/ 12 w 1573"/>
                    <a:gd name="T25" fmla="*/ 263 h 406"/>
                    <a:gd name="T26" fmla="*/ 145 w 1573"/>
                    <a:gd name="T27" fmla="*/ 39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3" h="406">
                      <a:moveTo>
                        <a:pt x="1573" y="406"/>
                      </a:moveTo>
                      <a:lnTo>
                        <a:pt x="140" y="406"/>
                      </a:lnTo>
                      <a:lnTo>
                        <a:pt x="0" y="268"/>
                      </a:lnTo>
                      <a:lnTo>
                        <a:pt x="0" y="0"/>
                      </a:lnTo>
                      <a:lnTo>
                        <a:pt x="1478" y="0"/>
                      </a:lnTo>
                      <a:lnTo>
                        <a:pt x="1573" y="95"/>
                      </a:lnTo>
                      <a:lnTo>
                        <a:pt x="1573" y="406"/>
                      </a:lnTo>
                      <a:close/>
                      <a:moveTo>
                        <a:pt x="145" y="394"/>
                      </a:moveTo>
                      <a:lnTo>
                        <a:pt x="1561" y="394"/>
                      </a:lnTo>
                      <a:lnTo>
                        <a:pt x="1561" y="100"/>
                      </a:lnTo>
                      <a:lnTo>
                        <a:pt x="1473" y="12"/>
                      </a:lnTo>
                      <a:lnTo>
                        <a:pt x="12" y="12"/>
                      </a:lnTo>
                      <a:lnTo>
                        <a:pt x="12" y="263"/>
                      </a:lnTo>
                      <a:lnTo>
                        <a:pt x="145" y="394"/>
                      </a:lnTo>
                      <a:close/>
                    </a:path>
                  </a:pathLst>
                </a:custGeom>
                <a:gradFill flip="none" rotWithShape="1">
                  <a:gsLst>
                    <a:gs pos="0">
                      <a:schemeClr val="bg1">
                        <a:alpha val="50000"/>
                      </a:schemeClr>
                    </a:gs>
                    <a:gs pos="76000">
                      <a:srgbClr val="05568D"/>
                    </a:gs>
                    <a:gs pos="47000">
                      <a:srgbClr val="043B71">
                        <a:alpha val="30000"/>
                      </a:srgbClr>
                    </a:gs>
                    <a:gs pos="100000">
                      <a:schemeClr val="bg1">
                        <a:alpha val="5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Freeform 22"/>
                <p:cNvSpPr>
                  <a:spLocks/>
                </p:cNvSpPr>
                <p:nvPr/>
              </p:nvSpPr>
              <p:spPr bwMode="auto">
                <a:xfrm>
                  <a:off x="4856163" y="2330452"/>
                  <a:ext cx="2586478" cy="606425"/>
                </a:xfrm>
                <a:custGeom>
                  <a:avLst/>
                  <a:gdLst>
                    <a:gd name="T0" fmla="*/ 1549 w 1549"/>
                    <a:gd name="T1" fmla="*/ 382 h 382"/>
                    <a:gd name="T2" fmla="*/ 1549 w 1549"/>
                    <a:gd name="T3" fmla="*/ 88 h 382"/>
                    <a:gd name="T4" fmla="*/ 1461 w 1549"/>
                    <a:gd name="T5" fmla="*/ 0 h 382"/>
                    <a:gd name="T6" fmla="*/ 0 w 1549"/>
                    <a:gd name="T7" fmla="*/ 0 h 382"/>
                    <a:gd name="T8" fmla="*/ 0 w 1549"/>
                    <a:gd name="T9" fmla="*/ 251 h 382"/>
                    <a:gd name="T10" fmla="*/ 133 w 1549"/>
                    <a:gd name="T11" fmla="*/ 382 h 382"/>
                    <a:gd name="T12" fmla="*/ 1549 w 1549"/>
                    <a:gd name="T13" fmla="*/ 382 h 382"/>
                  </a:gdLst>
                  <a:ahLst/>
                  <a:cxnLst>
                    <a:cxn ang="0">
                      <a:pos x="T0" y="T1"/>
                    </a:cxn>
                    <a:cxn ang="0">
                      <a:pos x="T2" y="T3"/>
                    </a:cxn>
                    <a:cxn ang="0">
                      <a:pos x="T4" y="T5"/>
                    </a:cxn>
                    <a:cxn ang="0">
                      <a:pos x="T6" y="T7"/>
                    </a:cxn>
                    <a:cxn ang="0">
                      <a:pos x="T8" y="T9"/>
                    </a:cxn>
                    <a:cxn ang="0">
                      <a:pos x="T10" y="T11"/>
                    </a:cxn>
                    <a:cxn ang="0">
                      <a:pos x="T12" y="T13"/>
                    </a:cxn>
                  </a:cxnLst>
                  <a:rect l="0" t="0" r="r" b="b"/>
                  <a:pathLst>
                    <a:path w="1549" h="382">
                      <a:moveTo>
                        <a:pt x="1549" y="382"/>
                      </a:moveTo>
                      <a:lnTo>
                        <a:pt x="1549" y="88"/>
                      </a:lnTo>
                      <a:lnTo>
                        <a:pt x="1461" y="0"/>
                      </a:lnTo>
                      <a:lnTo>
                        <a:pt x="0" y="0"/>
                      </a:lnTo>
                      <a:lnTo>
                        <a:pt x="0" y="251"/>
                      </a:lnTo>
                      <a:lnTo>
                        <a:pt x="133" y="382"/>
                      </a:lnTo>
                      <a:lnTo>
                        <a:pt x="1549" y="382"/>
                      </a:lnTo>
                      <a:close/>
                    </a:path>
                  </a:pathLst>
                </a:custGeom>
                <a:gradFill flip="none" rotWithShape="1">
                  <a:gsLst>
                    <a:gs pos="0">
                      <a:srgbClr val="0AC0FC">
                        <a:alpha val="40000"/>
                      </a:srgbClr>
                    </a:gs>
                    <a:gs pos="76000">
                      <a:srgbClr val="05568D"/>
                    </a:gs>
                    <a:gs pos="47000">
                      <a:srgbClr val="043B71">
                        <a:alpha val="30000"/>
                      </a:srgbClr>
                    </a:gs>
                    <a:gs pos="100000">
                      <a:srgbClr val="0AC0FC">
                        <a:alpha val="40000"/>
                      </a:srgbClr>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0" name="矩形 9"/>
              <p:cNvSpPr/>
              <p:nvPr/>
            </p:nvSpPr>
            <p:spPr>
              <a:xfrm>
                <a:off x="2657253" y="2407226"/>
                <a:ext cx="2548077" cy="492075"/>
              </a:xfrm>
              <a:prstGeom prst="rect">
                <a:avLst/>
              </a:prstGeom>
            </p:spPr>
            <p:txBody>
              <a:bodyPr wrap="square">
                <a:spAutoFit/>
              </a:bodyPr>
              <a:lstStyle/>
              <a:p>
                <a:pPr algn="ctr"/>
                <a:r>
                  <a:rPr lang="zh-CN" altLang="en-US" sz="2000" i="1" dirty="0" smtClean="0">
                    <a:solidFill>
                      <a:schemeClr val="bg1"/>
                    </a:solidFill>
                    <a:effectLst>
                      <a:glow rad="101600">
                        <a:schemeClr val="accent1">
                          <a:satMod val="175000"/>
                          <a:alpha val="40000"/>
                        </a:schemeClr>
                      </a:glow>
                    </a:effectLst>
                    <a:cs typeface="+mn-ea"/>
                    <a:sym typeface="+mn-lt"/>
                  </a:rPr>
                  <a:t>如何使用项目信息</a:t>
                </a:r>
                <a:endParaRPr lang="zh-CN" altLang="en-US" sz="2000" i="1" dirty="0">
                  <a:solidFill>
                    <a:schemeClr val="bg1"/>
                  </a:solidFill>
                  <a:effectLst>
                    <a:glow rad="101600">
                      <a:schemeClr val="accent1">
                        <a:satMod val="175000"/>
                        <a:alpha val="40000"/>
                      </a:schemeClr>
                    </a:glow>
                  </a:effectLst>
                  <a:cs typeface="+mn-ea"/>
                  <a:sym typeface="+mn-lt"/>
                </a:endParaRPr>
              </a:p>
            </p:txBody>
          </p:sp>
        </p:grpSp>
      </p:grpSp>
      <p:sp>
        <p:nvSpPr>
          <p:cNvPr id="3" name="页脚占位符 2"/>
          <p:cNvSpPr>
            <a:spLocks noGrp="1"/>
          </p:cNvSpPr>
          <p:nvPr>
            <p:ph type="ftr" sz="quarter" idx="12"/>
          </p:nvPr>
        </p:nvSpPr>
        <p:spPr/>
        <p:txBody>
          <a:bodyPr/>
          <a:lstStyle/>
          <a:p>
            <a:r>
              <a:rPr lang="zh-CN" altLang="en-US"/>
              <a:t>数据管理中心</a:t>
            </a:r>
            <a:endParaRPr lang="zh-CN" altLang="en-US" dirty="0"/>
          </a:p>
        </p:txBody>
      </p:sp>
      <p:pic>
        <p:nvPicPr>
          <p:cNvPr id="5" name="项目信息">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8339" y="929272"/>
            <a:ext cx="7670071" cy="5447100"/>
          </a:xfrm>
          <a:prstGeom prst="rect">
            <a:avLst/>
          </a:prstGeom>
        </p:spPr>
      </p:pic>
    </p:spTree>
    <p:extLst>
      <p:ext uri="{BB962C8B-B14F-4D97-AF65-F5344CB8AC3E}">
        <p14:creationId xmlns:p14="http://schemas.microsoft.com/office/powerpoint/2010/main" val="111200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3</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15"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a:xfrm>
            <a:off x="478623" y="249441"/>
            <a:ext cx="2995028" cy="487704"/>
          </a:xfrm>
        </p:spPr>
        <p:txBody>
          <a:bodyPr/>
          <a:lstStyle/>
          <a:p>
            <a:r>
              <a:rPr kumimoji="1" lang="zh-CN" altLang="en-US" dirty="0" smtClean="0">
                <a:solidFill>
                  <a:srgbClr val="2064A6"/>
                </a:solidFill>
              </a:rPr>
              <a:t>属性定义</a:t>
            </a:r>
            <a:endParaRPr kumimoji="1" lang="zh-CN" altLang="en-US" dirty="0">
              <a:solidFill>
                <a:srgbClr val="2064A6"/>
              </a:solidFill>
            </a:endParaRPr>
          </a:p>
        </p:txBody>
      </p:sp>
      <p:grpSp>
        <p:nvGrpSpPr>
          <p:cNvPr id="4" name="组合 3"/>
          <p:cNvGrpSpPr/>
          <p:nvPr/>
        </p:nvGrpSpPr>
        <p:grpSpPr>
          <a:xfrm>
            <a:off x="204011" y="1111004"/>
            <a:ext cx="2744152" cy="4024670"/>
            <a:chOff x="572174" y="2635004"/>
            <a:chExt cx="2744152" cy="4024670"/>
          </a:xfrm>
        </p:grpSpPr>
        <p:sp>
          <p:nvSpPr>
            <p:cNvPr id="22" name="矩形: 圆角 24"/>
            <p:cNvSpPr/>
            <p:nvPr/>
          </p:nvSpPr>
          <p:spPr>
            <a:xfrm>
              <a:off x="593127" y="3159072"/>
              <a:ext cx="2592283" cy="3500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ct val="150000"/>
                </a:lnSpc>
                <a:buFont typeface="Wingdings" panose="05000000000000000000" pitchFamily="2" charset="2"/>
                <a:buChar char="l"/>
              </a:pPr>
              <a:r>
                <a:rPr lang="zh-CN" altLang="en-US" sz="1200" dirty="0" smtClean="0">
                  <a:solidFill>
                    <a:schemeClr val="tx1"/>
                  </a:solidFill>
                  <a:latin typeface="+mn-ea"/>
                </a:rPr>
                <a:t>依据管线专业，在对应的菜单下，点击</a:t>
              </a:r>
              <a:r>
                <a:rPr lang="en-US" altLang="zh-CN" sz="1200" b="1" dirty="0" smtClean="0">
                  <a:solidFill>
                    <a:schemeClr val="tx1"/>
                  </a:solidFill>
                  <a:latin typeface="+mn-ea"/>
                </a:rPr>
                <a:t>【</a:t>
              </a:r>
              <a:r>
                <a:rPr lang="zh-CN" altLang="en-US" sz="1200" b="1" dirty="0" smtClean="0">
                  <a:solidFill>
                    <a:schemeClr val="tx1"/>
                  </a:solidFill>
                  <a:latin typeface="+mn-ea"/>
                </a:rPr>
                <a:t>属性定义</a:t>
              </a:r>
              <a:r>
                <a:rPr lang="en-US" altLang="zh-CN" sz="1200" b="1" dirty="0" smtClean="0">
                  <a:solidFill>
                    <a:schemeClr val="tx1"/>
                  </a:solidFill>
                  <a:latin typeface="+mn-ea"/>
                </a:rPr>
                <a:t>】</a:t>
              </a:r>
              <a:r>
                <a:rPr lang="zh-CN" altLang="en-US" sz="1200" dirty="0" smtClean="0">
                  <a:solidFill>
                    <a:schemeClr val="tx1"/>
                  </a:solidFill>
                  <a:latin typeface="+mn-ea"/>
                </a:rPr>
                <a:t>功能按钮，命令行会提示选择图面上的专业管线</a:t>
              </a:r>
              <a:r>
                <a:rPr lang="zh-CN" altLang="zh-CN" sz="1200" dirty="0" smtClean="0">
                  <a:solidFill>
                    <a:schemeClr val="tx1"/>
                  </a:solidFill>
                  <a:latin typeface="+mn-ea"/>
                </a:rPr>
                <a:t>。</a:t>
              </a:r>
              <a:endParaRPr lang="en-US" altLang="zh-CN" sz="1200" dirty="0">
                <a:solidFill>
                  <a:schemeClr val="tx1"/>
                </a:solidFill>
                <a:latin typeface="+mn-ea"/>
              </a:endParaRPr>
            </a:p>
            <a:p>
              <a:pPr marL="171450" indent="-171450">
                <a:lnSpc>
                  <a:spcPct val="150000"/>
                </a:lnSpc>
                <a:buFont typeface="Wingdings" panose="05000000000000000000" pitchFamily="2" charset="2"/>
                <a:buChar char="l"/>
              </a:pPr>
              <a:r>
                <a:rPr lang="zh-CN" altLang="en-US" sz="1200" dirty="0" smtClean="0">
                  <a:solidFill>
                    <a:schemeClr val="tx1"/>
                  </a:solidFill>
                  <a:latin typeface="+mn-ea"/>
                </a:rPr>
                <a:t>选择完成后，工具将自动对管线多段线（</a:t>
              </a:r>
              <a:r>
                <a:rPr lang="en-US" altLang="zh-CN" sz="1200" dirty="0" err="1" smtClean="0">
                  <a:solidFill>
                    <a:schemeClr val="tx1"/>
                  </a:solidFill>
                  <a:latin typeface="Times New Roman" panose="02020603050405020304" pitchFamily="18" charset="0"/>
                  <a:cs typeface="Times New Roman" panose="02020603050405020304" pitchFamily="18" charset="0"/>
                </a:rPr>
                <a:t>PLine</a:t>
              </a:r>
              <a:r>
                <a:rPr lang="zh-CN" altLang="en-US" sz="1200" dirty="0" smtClean="0">
                  <a:solidFill>
                    <a:schemeClr val="tx1"/>
                  </a:solidFill>
                  <a:latin typeface="+mn-ea"/>
                </a:rPr>
                <a:t>线）的图层标准进行转换，并对数据信息进行定义。</a:t>
              </a:r>
              <a:endParaRPr lang="en-US" altLang="zh-CN" sz="1200" dirty="0">
                <a:solidFill>
                  <a:schemeClr val="tx1"/>
                </a:solidFill>
                <a:latin typeface="+mn-ea"/>
              </a:endParaRPr>
            </a:p>
            <a:p>
              <a:pPr marL="171450" indent="-171450">
                <a:lnSpc>
                  <a:spcPct val="150000"/>
                </a:lnSpc>
                <a:buFont typeface="Wingdings" panose="05000000000000000000" pitchFamily="2" charset="2"/>
                <a:buChar char="l"/>
              </a:pPr>
              <a:r>
                <a:rPr lang="zh-CN" altLang="en-US" sz="1200" dirty="0" smtClean="0">
                  <a:solidFill>
                    <a:schemeClr val="tx1"/>
                  </a:solidFill>
                  <a:latin typeface="+mn-ea"/>
                </a:rPr>
                <a:t>重复操作，直到键入</a:t>
              </a:r>
              <a:r>
                <a:rPr lang="en-US" altLang="zh-CN" sz="1200" dirty="0" smtClean="0">
                  <a:solidFill>
                    <a:schemeClr val="tx1"/>
                  </a:solidFill>
                  <a:latin typeface="Times New Roman" panose="02020603050405020304" pitchFamily="18" charset="0"/>
                  <a:cs typeface="Times New Roman" panose="02020603050405020304" pitchFamily="18" charset="0"/>
                </a:rPr>
                <a:t>ESC</a:t>
              </a:r>
              <a:r>
                <a:rPr lang="zh-CN" altLang="en-US" sz="1200" dirty="0" smtClean="0">
                  <a:solidFill>
                    <a:schemeClr val="tx1"/>
                  </a:solidFill>
                  <a:latin typeface="+mn-ea"/>
                </a:rPr>
                <a:t>键，或单击鼠标右键，功能完成。</a:t>
              </a:r>
              <a:r>
                <a:rPr lang="zh-CN" altLang="zh-CN" sz="1200" dirty="0" smtClean="0">
                  <a:solidFill>
                    <a:schemeClr val="tx1"/>
                  </a:solidFill>
                  <a:latin typeface="+mn-ea"/>
                </a:rPr>
                <a:t> </a:t>
              </a:r>
              <a:endParaRPr lang="en-US" altLang="zh-CN" sz="1200" dirty="0">
                <a:solidFill>
                  <a:schemeClr val="tx1"/>
                </a:solidFill>
                <a:latin typeface="+mn-ea"/>
              </a:endParaRPr>
            </a:p>
            <a:p>
              <a:pPr marL="171450" indent="-171450">
                <a:lnSpc>
                  <a:spcPct val="150000"/>
                </a:lnSpc>
                <a:buFont typeface="Wingdings" panose="05000000000000000000" pitchFamily="2" charset="2"/>
                <a:buChar char="l"/>
              </a:pPr>
              <a:r>
                <a:rPr lang="zh-CN" altLang="en-US" sz="1200" b="1" dirty="0" smtClean="0">
                  <a:solidFill>
                    <a:schemeClr val="tx1"/>
                  </a:solidFill>
                  <a:latin typeface="+mn-ea"/>
                </a:rPr>
                <a:t>特别说明：</a:t>
              </a:r>
              <a:r>
                <a:rPr lang="zh-CN" altLang="en-US" sz="1200" dirty="0" smtClean="0">
                  <a:solidFill>
                    <a:schemeClr val="tx1"/>
                  </a:solidFill>
                  <a:latin typeface="+mn-ea"/>
                </a:rPr>
                <a:t>这里的管线必须是多段线（</a:t>
              </a:r>
              <a:r>
                <a:rPr lang="en-US" altLang="zh-CN" sz="1200" dirty="0">
                  <a:solidFill>
                    <a:schemeClr val="tx1"/>
                  </a:solidFill>
                  <a:latin typeface="Times New Roman" panose="02020603050405020304" pitchFamily="18" charset="0"/>
                  <a:cs typeface="Times New Roman" panose="02020603050405020304" pitchFamily="18" charset="0"/>
                </a:rPr>
                <a:t> </a:t>
              </a:r>
              <a:r>
                <a:rPr lang="en-US" altLang="zh-CN" sz="1200" dirty="0" err="1">
                  <a:solidFill>
                    <a:schemeClr val="tx1"/>
                  </a:solidFill>
                  <a:latin typeface="Times New Roman" panose="02020603050405020304" pitchFamily="18" charset="0"/>
                  <a:cs typeface="Times New Roman" panose="02020603050405020304" pitchFamily="18" charset="0"/>
                </a:rPr>
                <a:t>PLine</a:t>
              </a:r>
              <a:r>
                <a:rPr lang="zh-CN" altLang="en-US" sz="1200" dirty="0">
                  <a:solidFill>
                    <a:schemeClr val="tx1"/>
                  </a:solidFill>
                  <a:latin typeface="+mn-ea"/>
                </a:rPr>
                <a:t>线）</a:t>
              </a:r>
              <a:r>
                <a:rPr lang="zh-CN" altLang="en-US" sz="1200" dirty="0" smtClean="0">
                  <a:solidFill>
                    <a:schemeClr val="tx1"/>
                  </a:solidFill>
                  <a:latin typeface="+mn-ea"/>
                </a:rPr>
                <a:t>。</a:t>
              </a:r>
              <a:endParaRPr lang="zh-CN" altLang="en-US" sz="1200" dirty="0">
                <a:solidFill>
                  <a:schemeClr val="tx1"/>
                </a:solidFill>
                <a:latin typeface="+mn-ea"/>
                <a:sym typeface="+mn-lt"/>
              </a:endParaRPr>
            </a:p>
          </p:txBody>
        </p:sp>
        <p:grpSp>
          <p:nvGrpSpPr>
            <p:cNvPr id="23" name="组合 22"/>
            <p:cNvGrpSpPr/>
            <p:nvPr/>
          </p:nvGrpSpPr>
          <p:grpSpPr>
            <a:xfrm>
              <a:off x="572174" y="2635004"/>
              <a:ext cx="2744152" cy="524068"/>
              <a:chOff x="2550734" y="2312679"/>
              <a:chExt cx="2722714" cy="644525"/>
            </a:xfrm>
          </p:grpSpPr>
          <p:grpSp>
            <p:nvGrpSpPr>
              <p:cNvPr id="24" name="组合 23"/>
              <p:cNvGrpSpPr/>
              <p:nvPr/>
            </p:nvGrpSpPr>
            <p:grpSpPr>
              <a:xfrm>
                <a:off x="2599802" y="2312679"/>
                <a:ext cx="2626318" cy="644525"/>
                <a:chOff x="4837113" y="2311400"/>
                <a:chExt cx="2626318" cy="644525"/>
              </a:xfrm>
            </p:grpSpPr>
            <p:sp>
              <p:nvSpPr>
                <p:cNvPr id="26" name="Freeform 19"/>
                <p:cNvSpPr>
                  <a:spLocks noEditPoints="1"/>
                </p:cNvSpPr>
                <p:nvPr/>
              </p:nvSpPr>
              <p:spPr bwMode="auto">
                <a:xfrm>
                  <a:off x="4837113" y="2311400"/>
                  <a:ext cx="2626318" cy="644525"/>
                </a:xfrm>
                <a:custGeom>
                  <a:avLst/>
                  <a:gdLst>
                    <a:gd name="T0" fmla="*/ 1573 w 1573"/>
                    <a:gd name="T1" fmla="*/ 406 h 406"/>
                    <a:gd name="T2" fmla="*/ 140 w 1573"/>
                    <a:gd name="T3" fmla="*/ 406 h 406"/>
                    <a:gd name="T4" fmla="*/ 0 w 1573"/>
                    <a:gd name="T5" fmla="*/ 268 h 406"/>
                    <a:gd name="T6" fmla="*/ 0 w 1573"/>
                    <a:gd name="T7" fmla="*/ 0 h 406"/>
                    <a:gd name="T8" fmla="*/ 1478 w 1573"/>
                    <a:gd name="T9" fmla="*/ 0 h 406"/>
                    <a:gd name="T10" fmla="*/ 1573 w 1573"/>
                    <a:gd name="T11" fmla="*/ 95 h 406"/>
                    <a:gd name="T12" fmla="*/ 1573 w 1573"/>
                    <a:gd name="T13" fmla="*/ 406 h 406"/>
                    <a:gd name="T14" fmla="*/ 145 w 1573"/>
                    <a:gd name="T15" fmla="*/ 394 h 406"/>
                    <a:gd name="T16" fmla="*/ 1561 w 1573"/>
                    <a:gd name="T17" fmla="*/ 394 h 406"/>
                    <a:gd name="T18" fmla="*/ 1561 w 1573"/>
                    <a:gd name="T19" fmla="*/ 100 h 406"/>
                    <a:gd name="T20" fmla="*/ 1473 w 1573"/>
                    <a:gd name="T21" fmla="*/ 12 h 406"/>
                    <a:gd name="T22" fmla="*/ 12 w 1573"/>
                    <a:gd name="T23" fmla="*/ 12 h 406"/>
                    <a:gd name="T24" fmla="*/ 12 w 1573"/>
                    <a:gd name="T25" fmla="*/ 263 h 406"/>
                    <a:gd name="T26" fmla="*/ 145 w 1573"/>
                    <a:gd name="T27" fmla="*/ 39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3" h="406">
                      <a:moveTo>
                        <a:pt x="1573" y="406"/>
                      </a:moveTo>
                      <a:lnTo>
                        <a:pt x="140" y="406"/>
                      </a:lnTo>
                      <a:lnTo>
                        <a:pt x="0" y="268"/>
                      </a:lnTo>
                      <a:lnTo>
                        <a:pt x="0" y="0"/>
                      </a:lnTo>
                      <a:lnTo>
                        <a:pt x="1478" y="0"/>
                      </a:lnTo>
                      <a:lnTo>
                        <a:pt x="1573" y="95"/>
                      </a:lnTo>
                      <a:lnTo>
                        <a:pt x="1573" y="406"/>
                      </a:lnTo>
                      <a:close/>
                      <a:moveTo>
                        <a:pt x="145" y="394"/>
                      </a:moveTo>
                      <a:lnTo>
                        <a:pt x="1561" y="394"/>
                      </a:lnTo>
                      <a:lnTo>
                        <a:pt x="1561" y="100"/>
                      </a:lnTo>
                      <a:lnTo>
                        <a:pt x="1473" y="12"/>
                      </a:lnTo>
                      <a:lnTo>
                        <a:pt x="12" y="12"/>
                      </a:lnTo>
                      <a:lnTo>
                        <a:pt x="12" y="263"/>
                      </a:lnTo>
                      <a:lnTo>
                        <a:pt x="145" y="394"/>
                      </a:lnTo>
                      <a:close/>
                    </a:path>
                  </a:pathLst>
                </a:custGeom>
                <a:gradFill flip="none" rotWithShape="1">
                  <a:gsLst>
                    <a:gs pos="0">
                      <a:schemeClr val="bg1">
                        <a:alpha val="50000"/>
                      </a:schemeClr>
                    </a:gs>
                    <a:gs pos="76000">
                      <a:srgbClr val="05568D"/>
                    </a:gs>
                    <a:gs pos="47000">
                      <a:srgbClr val="043B71">
                        <a:alpha val="30000"/>
                      </a:srgbClr>
                    </a:gs>
                    <a:gs pos="100000">
                      <a:schemeClr val="bg1">
                        <a:alpha val="5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 name="Freeform 22"/>
                <p:cNvSpPr>
                  <a:spLocks/>
                </p:cNvSpPr>
                <p:nvPr/>
              </p:nvSpPr>
              <p:spPr bwMode="auto">
                <a:xfrm>
                  <a:off x="4856163" y="2330452"/>
                  <a:ext cx="2586478" cy="606425"/>
                </a:xfrm>
                <a:custGeom>
                  <a:avLst/>
                  <a:gdLst>
                    <a:gd name="T0" fmla="*/ 1549 w 1549"/>
                    <a:gd name="T1" fmla="*/ 382 h 382"/>
                    <a:gd name="T2" fmla="*/ 1549 w 1549"/>
                    <a:gd name="T3" fmla="*/ 88 h 382"/>
                    <a:gd name="T4" fmla="*/ 1461 w 1549"/>
                    <a:gd name="T5" fmla="*/ 0 h 382"/>
                    <a:gd name="T6" fmla="*/ 0 w 1549"/>
                    <a:gd name="T7" fmla="*/ 0 h 382"/>
                    <a:gd name="T8" fmla="*/ 0 w 1549"/>
                    <a:gd name="T9" fmla="*/ 251 h 382"/>
                    <a:gd name="T10" fmla="*/ 133 w 1549"/>
                    <a:gd name="T11" fmla="*/ 382 h 382"/>
                    <a:gd name="T12" fmla="*/ 1549 w 1549"/>
                    <a:gd name="T13" fmla="*/ 382 h 382"/>
                  </a:gdLst>
                  <a:ahLst/>
                  <a:cxnLst>
                    <a:cxn ang="0">
                      <a:pos x="T0" y="T1"/>
                    </a:cxn>
                    <a:cxn ang="0">
                      <a:pos x="T2" y="T3"/>
                    </a:cxn>
                    <a:cxn ang="0">
                      <a:pos x="T4" y="T5"/>
                    </a:cxn>
                    <a:cxn ang="0">
                      <a:pos x="T6" y="T7"/>
                    </a:cxn>
                    <a:cxn ang="0">
                      <a:pos x="T8" y="T9"/>
                    </a:cxn>
                    <a:cxn ang="0">
                      <a:pos x="T10" y="T11"/>
                    </a:cxn>
                    <a:cxn ang="0">
                      <a:pos x="T12" y="T13"/>
                    </a:cxn>
                  </a:cxnLst>
                  <a:rect l="0" t="0" r="r" b="b"/>
                  <a:pathLst>
                    <a:path w="1549" h="382">
                      <a:moveTo>
                        <a:pt x="1549" y="382"/>
                      </a:moveTo>
                      <a:lnTo>
                        <a:pt x="1549" y="88"/>
                      </a:lnTo>
                      <a:lnTo>
                        <a:pt x="1461" y="0"/>
                      </a:lnTo>
                      <a:lnTo>
                        <a:pt x="0" y="0"/>
                      </a:lnTo>
                      <a:lnTo>
                        <a:pt x="0" y="251"/>
                      </a:lnTo>
                      <a:lnTo>
                        <a:pt x="133" y="382"/>
                      </a:lnTo>
                      <a:lnTo>
                        <a:pt x="1549" y="382"/>
                      </a:lnTo>
                      <a:close/>
                    </a:path>
                  </a:pathLst>
                </a:custGeom>
                <a:gradFill flip="none" rotWithShape="1">
                  <a:gsLst>
                    <a:gs pos="0">
                      <a:srgbClr val="0AC0FC">
                        <a:alpha val="40000"/>
                      </a:srgbClr>
                    </a:gs>
                    <a:gs pos="76000">
                      <a:srgbClr val="05568D"/>
                    </a:gs>
                    <a:gs pos="47000">
                      <a:srgbClr val="043B71">
                        <a:alpha val="30000"/>
                      </a:srgbClr>
                    </a:gs>
                    <a:gs pos="100000">
                      <a:srgbClr val="0AC0FC">
                        <a:alpha val="40000"/>
                      </a:srgbClr>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25" name="矩形 24"/>
              <p:cNvSpPr/>
              <p:nvPr/>
            </p:nvSpPr>
            <p:spPr>
              <a:xfrm>
                <a:off x="2550734" y="2380698"/>
                <a:ext cx="2722714" cy="492075"/>
              </a:xfrm>
              <a:prstGeom prst="rect">
                <a:avLst/>
              </a:prstGeom>
            </p:spPr>
            <p:txBody>
              <a:bodyPr wrap="square">
                <a:spAutoFit/>
              </a:bodyPr>
              <a:lstStyle/>
              <a:p>
                <a:pPr algn="ctr"/>
                <a:r>
                  <a:rPr lang="zh-CN" altLang="en-US" sz="2000" i="1" dirty="0">
                    <a:solidFill>
                      <a:schemeClr val="bg1"/>
                    </a:solidFill>
                    <a:effectLst>
                      <a:glow rad="101600">
                        <a:schemeClr val="accent1">
                          <a:satMod val="175000"/>
                          <a:alpha val="40000"/>
                        </a:schemeClr>
                      </a:glow>
                    </a:effectLst>
                    <a:cs typeface="+mn-ea"/>
                    <a:sym typeface="+mn-lt"/>
                  </a:rPr>
                  <a:t>如何</a:t>
                </a:r>
                <a:r>
                  <a:rPr lang="zh-CN" altLang="en-US" sz="2000" i="1" dirty="0" smtClean="0">
                    <a:solidFill>
                      <a:schemeClr val="bg1"/>
                    </a:solidFill>
                    <a:effectLst>
                      <a:glow rad="101600">
                        <a:schemeClr val="accent1">
                          <a:satMod val="175000"/>
                          <a:alpha val="40000"/>
                        </a:schemeClr>
                      </a:glow>
                    </a:effectLst>
                    <a:cs typeface="+mn-ea"/>
                    <a:sym typeface="+mn-lt"/>
                  </a:rPr>
                  <a:t>使用属性定义</a:t>
                </a:r>
                <a:endParaRPr lang="zh-CN" altLang="en-US" sz="2000" i="1" dirty="0">
                  <a:solidFill>
                    <a:schemeClr val="bg1"/>
                  </a:solidFill>
                  <a:effectLst>
                    <a:glow rad="101600">
                      <a:schemeClr val="accent1">
                        <a:satMod val="175000"/>
                        <a:alpha val="40000"/>
                      </a:schemeClr>
                    </a:glow>
                  </a:effectLst>
                  <a:cs typeface="+mn-ea"/>
                  <a:sym typeface="+mn-lt"/>
                </a:endParaRPr>
              </a:p>
            </p:txBody>
          </p:sp>
        </p:grpSp>
      </p:grpSp>
      <p:sp>
        <p:nvSpPr>
          <p:cNvPr id="2" name="页脚占位符 1"/>
          <p:cNvSpPr>
            <a:spLocks noGrp="1"/>
          </p:cNvSpPr>
          <p:nvPr>
            <p:ph type="ftr" sz="quarter" idx="12"/>
          </p:nvPr>
        </p:nvSpPr>
        <p:spPr>
          <a:xfrm>
            <a:off x="4091005" y="6448966"/>
            <a:ext cx="3275565" cy="365125"/>
          </a:xfrm>
        </p:spPr>
        <p:txBody>
          <a:bodyPr/>
          <a:lstStyle/>
          <a:p>
            <a:r>
              <a:rPr lang="zh-CN" altLang="en-US" dirty="0"/>
              <a:t>数据管理中心</a:t>
            </a:r>
          </a:p>
        </p:txBody>
      </p:sp>
      <p:pic>
        <p:nvPicPr>
          <p:cNvPr id="3" name="属性定义">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67363" y="1166311"/>
            <a:ext cx="8580992" cy="4815635"/>
          </a:xfrm>
          <a:prstGeom prst="rect">
            <a:avLst/>
          </a:prstGeom>
        </p:spPr>
      </p:pic>
    </p:spTree>
    <p:extLst>
      <p:ext uri="{BB962C8B-B14F-4D97-AF65-F5344CB8AC3E}">
        <p14:creationId xmlns:p14="http://schemas.microsoft.com/office/powerpoint/2010/main" val="426080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3</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15"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a:xfrm>
            <a:off x="478623" y="249441"/>
            <a:ext cx="2995028" cy="487704"/>
          </a:xfrm>
        </p:spPr>
        <p:txBody>
          <a:bodyPr/>
          <a:lstStyle/>
          <a:p>
            <a:r>
              <a:rPr kumimoji="1" lang="zh-CN" altLang="en-US" dirty="0" smtClean="0">
                <a:solidFill>
                  <a:srgbClr val="2064A6"/>
                </a:solidFill>
              </a:rPr>
              <a:t>管件定义</a:t>
            </a:r>
            <a:endParaRPr kumimoji="1" lang="zh-CN" altLang="en-US" dirty="0">
              <a:solidFill>
                <a:srgbClr val="2064A6"/>
              </a:solidFill>
            </a:endParaRPr>
          </a:p>
        </p:txBody>
      </p:sp>
      <p:grpSp>
        <p:nvGrpSpPr>
          <p:cNvPr id="2" name="组合 1"/>
          <p:cNvGrpSpPr/>
          <p:nvPr/>
        </p:nvGrpSpPr>
        <p:grpSpPr>
          <a:xfrm>
            <a:off x="266605" y="1130800"/>
            <a:ext cx="2648051" cy="4143223"/>
            <a:chOff x="702024" y="1174343"/>
            <a:chExt cx="2648051" cy="4143223"/>
          </a:xfrm>
        </p:grpSpPr>
        <p:sp>
          <p:nvSpPr>
            <p:cNvPr id="6" name="矩形: 圆角 24"/>
            <p:cNvSpPr/>
            <p:nvPr/>
          </p:nvSpPr>
          <p:spPr>
            <a:xfrm>
              <a:off x="702024" y="1744309"/>
              <a:ext cx="2648051" cy="35732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ct val="150000"/>
                </a:lnSpc>
                <a:buFont typeface="Wingdings" panose="05000000000000000000" pitchFamily="2" charset="2"/>
                <a:buChar char="l"/>
              </a:pPr>
              <a:r>
                <a:rPr lang="zh-CN" altLang="en-US" sz="1200" dirty="0">
                  <a:solidFill>
                    <a:schemeClr val="tx1"/>
                  </a:solidFill>
                  <a:latin typeface="+mn-ea"/>
                </a:rPr>
                <a:t>依据</a:t>
              </a:r>
              <a:r>
                <a:rPr lang="zh-CN" altLang="en-US" sz="1200" dirty="0" smtClean="0">
                  <a:solidFill>
                    <a:schemeClr val="tx1"/>
                  </a:solidFill>
                  <a:latin typeface="+mn-ea"/>
                </a:rPr>
                <a:t>管件所属的专业，</a:t>
              </a:r>
              <a:r>
                <a:rPr lang="zh-CN" altLang="en-US" sz="1200" dirty="0">
                  <a:solidFill>
                    <a:schemeClr val="tx1"/>
                  </a:solidFill>
                  <a:latin typeface="+mn-ea"/>
                </a:rPr>
                <a:t>在对应的菜单下，点击</a:t>
              </a:r>
              <a:r>
                <a:rPr lang="en-US" altLang="zh-CN" sz="1200" b="1" dirty="0" smtClean="0">
                  <a:solidFill>
                    <a:schemeClr val="tx1"/>
                  </a:solidFill>
                  <a:latin typeface="+mn-ea"/>
                </a:rPr>
                <a:t>【</a:t>
              </a:r>
              <a:r>
                <a:rPr lang="zh-CN" altLang="en-US" sz="1200" b="1" dirty="0" smtClean="0">
                  <a:solidFill>
                    <a:schemeClr val="tx1"/>
                  </a:solidFill>
                  <a:latin typeface="+mn-ea"/>
                </a:rPr>
                <a:t>管件定义</a:t>
              </a:r>
              <a:r>
                <a:rPr lang="en-US" altLang="zh-CN" sz="1200" b="1" dirty="0">
                  <a:solidFill>
                    <a:schemeClr val="tx1"/>
                  </a:solidFill>
                  <a:latin typeface="+mn-ea"/>
                </a:rPr>
                <a:t>】</a:t>
              </a:r>
              <a:r>
                <a:rPr lang="zh-CN" altLang="en-US" sz="1200" dirty="0">
                  <a:solidFill>
                    <a:schemeClr val="tx1"/>
                  </a:solidFill>
                  <a:latin typeface="+mn-ea"/>
                </a:rPr>
                <a:t>功能按钮，命令行会提示选择图面上</a:t>
              </a:r>
              <a:r>
                <a:rPr lang="zh-CN" altLang="en-US" sz="1200" dirty="0" smtClean="0">
                  <a:solidFill>
                    <a:schemeClr val="tx1"/>
                  </a:solidFill>
                  <a:latin typeface="+mn-ea"/>
                </a:rPr>
                <a:t>的</a:t>
              </a:r>
              <a:r>
                <a:rPr lang="zh-CN" altLang="en-US" sz="1200" dirty="0">
                  <a:solidFill>
                    <a:schemeClr val="tx1"/>
                  </a:solidFill>
                  <a:latin typeface="+mn-ea"/>
                </a:rPr>
                <a:t>管件</a:t>
              </a:r>
              <a:r>
                <a:rPr lang="zh-CN" altLang="zh-CN" sz="1200" dirty="0" smtClean="0">
                  <a:solidFill>
                    <a:schemeClr val="tx1"/>
                  </a:solidFill>
                  <a:latin typeface="+mn-ea"/>
                </a:rPr>
                <a:t>。</a:t>
              </a:r>
              <a:endParaRPr lang="en-US" altLang="zh-CN" sz="1200" dirty="0">
                <a:solidFill>
                  <a:schemeClr val="tx1"/>
                </a:solidFill>
                <a:latin typeface="+mn-ea"/>
              </a:endParaRPr>
            </a:p>
            <a:p>
              <a:pPr marL="171450" indent="-171450">
                <a:lnSpc>
                  <a:spcPct val="150000"/>
                </a:lnSpc>
                <a:buFont typeface="Wingdings" panose="05000000000000000000" pitchFamily="2" charset="2"/>
                <a:buChar char="l"/>
              </a:pPr>
              <a:r>
                <a:rPr lang="zh-CN" altLang="en-US" sz="1200" dirty="0">
                  <a:solidFill>
                    <a:schemeClr val="tx1"/>
                  </a:solidFill>
                  <a:latin typeface="+mn-ea"/>
                </a:rPr>
                <a:t>选择完成后，工具将自动</a:t>
              </a:r>
              <a:r>
                <a:rPr lang="zh-CN" altLang="en-US" sz="1200" dirty="0" smtClean="0">
                  <a:solidFill>
                    <a:schemeClr val="tx1"/>
                  </a:solidFill>
                  <a:latin typeface="+mn-ea"/>
                </a:rPr>
                <a:t>对管件（</a:t>
              </a:r>
              <a:r>
                <a:rPr lang="zh-CN" altLang="en-US" sz="1200" dirty="0" smtClean="0">
                  <a:solidFill>
                    <a:schemeClr val="tx1"/>
                  </a:solidFill>
                  <a:latin typeface="Times New Roman" panose="02020603050405020304" pitchFamily="18" charset="0"/>
                  <a:cs typeface="Times New Roman" panose="02020603050405020304" pitchFamily="18" charset="0"/>
                </a:rPr>
                <a:t>块参照</a:t>
              </a:r>
              <a:r>
                <a:rPr lang="zh-CN" altLang="en-US" sz="1200" dirty="0" smtClean="0">
                  <a:solidFill>
                    <a:schemeClr val="tx1"/>
                  </a:solidFill>
                  <a:latin typeface="+mn-ea"/>
                </a:rPr>
                <a:t>）</a:t>
              </a:r>
              <a:r>
                <a:rPr lang="zh-CN" altLang="en-US" sz="1200" dirty="0">
                  <a:solidFill>
                    <a:schemeClr val="tx1"/>
                  </a:solidFill>
                  <a:latin typeface="+mn-ea"/>
                </a:rPr>
                <a:t>的图层标准进行转换，并对数据信息进行定义。</a:t>
              </a:r>
              <a:endParaRPr lang="en-US" altLang="zh-CN" sz="1200" dirty="0">
                <a:solidFill>
                  <a:schemeClr val="tx1"/>
                </a:solidFill>
                <a:latin typeface="+mn-ea"/>
              </a:endParaRPr>
            </a:p>
            <a:p>
              <a:pPr marL="171450" indent="-171450">
                <a:lnSpc>
                  <a:spcPct val="150000"/>
                </a:lnSpc>
                <a:buFont typeface="Wingdings" panose="05000000000000000000" pitchFamily="2" charset="2"/>
                <a:buChar char="l"/>
              </a:pPr>
              <a:r>
                <a:rPr lang="zh-CN" altLang="en-US" sz="1200" dirty="0">
                  <a:solidFill>
                    <a:schemeClr val="tx1"/>
                  </a:solidFill>
                  <a:latin typeface="+mn-ea"/>
                </a:rPr>
                <a:t>重复操作，直到键入</a:t>
              </a:r>
              <a:r>
                <a:rPr lang="en-US" altLang="zh-CN" sz="1200" dirty="0">
                  <a:solidFill>
                    <a:schemeClr val="tx1"/>
                  </a:solidFill>
                  <a:latin typeface="Times New Roman" panose="02020603050405020304" pitchFamily="18" charset="0"/>
                  <a:cs typeface="Times New Roman" panose="02020603050405020304" pitchFamily="18" charset="0"/>
                </a:rPr>
                <a:t>ESC</a:t>
              </a:r>
              <a:r>
                <a:rPr lang="zh-CN" altLang="en-US" sz="1200" dirty="0">
                  <a:solidFill>
                    <a:schemeClr val="tx1"/>
                  </a:solidFill>
                  <a:latin typeface="+mn-ea"/>
                </a:rPr>
                <a:t>键，或单击鼠标右键，功能完成。</a:t>
              </a:r>
              <a:r>
                <a:rPr lang="zh-CN" altLang="zh-CN" sz="1200" dirty="0">
                  <a:solidFill>
                    <a:schemeClr val="tx1"/>
                  </a:solidFill>
                  <a:latin typeface="+mn-ea"/>
                </a:rPr>
                <a:t> </a:t>
              </a:r>
              <a:endParaRPr lang="en-US" altLang="zh-CN" sz="1200" dirty="0">
                <a:solidFill>
                  <a:schemeClr val="tx1"/>
                </a:solidFill>
                <a:latin typeface="+mn-ea"/>
              </a:endParaRPr>
            </a:p>
            <a:p>
              <a:pPr marL="171450" indent="-171450">
                <a:lnSpc>
                  <a:spcPct val="150000"/>
                </a:lnSpc>
                <a:buFont typeface="Wingdings" panose="05000000000000000000" pitchFamily="2" charset="2"/>
                <a:buChar char="l"/>
              </a:pPr>
              <a:r>
                <a:rPr lang="zh-CN" altLang="en-US" sz="1200" b="1" dirty="0">
                  <a:solidFill>
                    <a:schemeClr val="tx1"/>
                  </a:solidFill>
                  <a:latin typeface="+mn-ea"/>
                </a:rPr>
                <a:t>特别说明：</a:t>
              </a:r>
              <a:r>
                <a:rPr lang="zh-CN" altLang="en-US" sz="1200" dirty="0">
                  <a:solidFill>
                    <a:schemeClr val="tx1"/>
                  </a:solidFill>
                  <a:latin typeface="+mn-ea"/>
                </a:rPr>
                <a:t>这里的管线必须</a:t>
              </a:r>
              <a:r>
                <a:rPr lang="zh-CN" altLang="en-US" sz="1200" dirty="0" smtClean="0">
                  <a:solidFill>
                    <a:schemeClr val="tx1"/>
                  </a:solidFill>
                  <a:latin typeface="+mn-ea"/>
                </a:rPr>
                <a:t>是</a:t>
              </a:r>
              <a:r>
                <a:rPr lang="zh-CN" altLang="en-US" sz="1200" dirty="0">
                  <a:solidFill>
                    <a:schemeClr val="tx1"/>
                  </a:solidFill>
                  <a:latin typeface="Times New Roman" panose="02020603050405020304" pitchFamily="18" charset="0"/>
                  <a:cs typeface="Times New Roman" panose="02020603050405020304" pitchFamily="18" charset="0"/>
                </a:rPr>
                <a:t>块</a:t>
              </a:r>
              <a:r>
                <a:rPr lang="zh-CN" altLang="en-US" sz="1200" dirty="0" smtClean="0">
                  <a:solidFill>
                    <a:schemeClr val="tx1"/>
                  </a:solidFill>
                  <a:latin typeface="Times New Roman" panose="02020603050405020304" pitchFamily="18" charset="0"/>
                  <a:cs typeface="Times New Roman" panose="02020603050405020304" pitchFamily="18" charset="0"/>
                </a:rPr>
                <a:t>参照</a:t>
              </a:r>
              <a:r>
                <a:rPr lang="zh-CN" altLang="en-US" sz="1200" dirty="0" smtClean="0">
                  <a:solidFill>
                    <a:schemeClr val="tx1"/>
                  </a:solidFill>
                  <a:latin typeface="+mn-ea"/>
                </a:rPr>
                <a:t>。</a:t>
              </a:r>
              <a:endParaRPr lang="zh-CN" altLang="en-US" sz="1200" dirty="0">
                <a:solidFill>
                  <a:schemeClr val="tx1"/>
                </a:solidFill>
                <a:latin typeface="+mn-ea"/>
                <a:sym typeface="+mn-lt"/>
              </a:endParaRPr>
            </a:p>
          </p:txBody>
        </p:sp>
        <p:grpSp>
          <p:nvGrpSpPr>
            <p:cNvPr id="8" name="组合 7"/>
            <p:cNvGrpSpPr/>
            <p:nvPr/>
          </p:nvGrpSpPr>
          <p:grpSpPr>
            <a:xfrm>
              <a:off x="702024" y="1174343"/>
              <a:ext cx="2530641" cy="524068"/>
              <a:chOff x="2599802" y="2312679"/>
              <a:chExt cx="2626318" cy="644525"/>
            </a:xfrm>
          </p:grpSpPr>
          <p:grpSp>
            <p:nvGrpSpPr>
              <p:cNvPr id="9" name="组合 8"/>
              <p:cNvGrpSpPr/>
              <p:nvPr/>
            </p:nvGrpSpPr>
            <p:grpSpPr>
              <a:xfrm>
                <a:off x="2599802" y="2312679"/>
                <a:ext cx="2626318" cy="644525"/>
                <a:chOff x="4837113" y="2311400"/>
                <a:chExt cx="2626318" cy="644525"/>
              </a:xfrm>
            </p:grpSpPr>
            <p:sp>
              <p:nvSpPr>
                <p:cNvPr id="11" name="Freeform 19"/>
                <p:cNvSpPr>
                  <a:spLocks noEditPoints="1"/>
                </p:cNvSpPr>
                <p:nvPr/>
              </p:nvSpPr>
              <p:spPr bwMode="auto">
                <a:xfrm>
                  <a:off x="4837113" y="2311400"/>
                  <a:ext cx="2626318" cy="644525"/>
                </a:xfrm>
                <a:custGeom>
                  <a:avLst/>
                  <a:gdLst>
                    <a:gd name="T0" fmla="*/ 1573 w 1573"/>
                    <a:gd name="T1" fmla="*/ 406 h 406"/>
                    <a:gd name="T2" fmla="*/ 140 w 1573"/>
                    <a:gd name="T3" fmla="*/ 406 h 406"/>
                    <a:gd name="T4" fmla="*/ 0 w 1573"/>
                    <a:gd name="T5" fmla="*/ 268 h 406"/>
                    <a:gd name="T6" fmla="*/ 0 w 1573"/>
                    <a:gd name="T7" fmla="*/ 0 h 406"/>
                    <a:gd name="T8" fmla="*/ 1478 w 1573"/>
                    <a:gd name="T9" fmla="*/ 0 h 406"/>
                    <a:gd name="T10" fmla="*/ 1573 w 1573"/>
                    <a:gd name="T11" fmla="*/ 95 h 406"/>
                    <a:gd name="T12" fmla="*/ 1573 w 1573"/>
                    <a:gd name="T13" fmla="*/ 406 h 406"/>
                    <a:gd name="T14" fmla="*/ 145 w 1573"/>
                    <a:gd name="T15" fmla="*/ 394 h 406"/>
                    <a:gd name="T16" fmla="*/ 1561 w 1573"/>
                    <a:gd name="T17" fmla="*/ 394 h 406"/>
                    <a:gd name="T18" fmla="*/ 1561 w 1573"/>
                    <a:gd name="T19" fmla="*/ 100 h 406"/>
                    <a:gd name="T20" fmla="*/ 1473 w 1573"/>
                    <a:gd name="T21" fmla="*/ 12 h 406"/>
                    <a:gd name="T22" fmla="*/ 12 w 1573"/>
                    <a:gd name="T23" fmla="*/ 12 h 406"/>
                    <a:gd name="T24" fmla="*/ 12 w 1573"/>
                    <a:gd name="T25" fmla="*/ 263 h 406"/>
                    <a:gd name="T26" fmla="*/ 145 w 1573"/>
                    <a:gd name="T27" fmla="*/ 39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3" h="406">
                      <a:moveTo>
                        <a:pt x="1573" y="406"/>
                      </a:moveTo>
                      <a:lnTo>
                        <a:pt x="140" y="406"/>
                      </a:lnTo>
                      <a:lnTo>
                        <a:pt x="0" y="268"/>
                      </a:lnTo>
                      <a:lnTo>
                        <a:pt x="0" y="0"/>
                      </a:lnTo>
                      <a:lnTo>
                        <a:pt x="1478" y="0"/>
                      </a:lnTo>
                      <a:lnTo>
                        <a:pt x="1573" y="95"/>
                      </a:lnTo>
                      <a:lnTo>
                        <a:pt x="1573" y="406"/>
                      </a:lnTo>
                      <a:close/>
                      <a:moveTo>
                        <a:pt x="145" y="394"/>
                      </a:moveTo>
                      <a:lnTo>
                        <a:pt x="1561" y="394"/>
                      </a:lnTo>
                      <a:lnTo>
                        <a:pt x="1561" y="100"/>
                      </a:lnTo>
                      <a:lnTo>
                        <a:pt x="1473" y="12"/>
                      </a:lnTo>
                      <a:lnTo>
                        <a:pt x="12" y="12"/>
                      </a:lnTo>
                      <a:lnTo>
                        <a:pt x="12" y="263"/>
                      </a:lnTo>
                      <a:lnTo>
                        <a:pt x="145" y="394"/>
                      </a:lnTo>
                      <a:close/>
                    </a:path>
                  </a:pathLst>
                </a:custGeom>
                <a:gradFill flip="none" rotWithShape="1">
                  <a:gsLst>
                    <a:gs pos="0">
                      <a:schemeClr val="bg1">
                        <a:alpha val="50000"/>
                      </a:schemeClr>
                    </a:gs>
                    <a:gs pos="76000">
                      <a:srgbClr val="05568D"/>
                    </a:gs>
                    <a:gs pos="47000">
                      <a:srgbClr val="043B71">
                        <a:alpha val="30000"/>
                      </a:srgbClr>
                    </a:gs>
                    <a:gs pos="100000">
                      <a:schemeClr val="bg1">
                        <a:alpha val="5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Freeform 22"/>
                <p:cNvSpPr>
                  <a:spLocks/>
                </p:cNvSpPr>
                <p:nvPr/>
              </p:nvSpPr>
              <p:spPr bwMode="auto">
                <a:xfrm>
                  <a:off x="4856163" y="2330452"/>
                  <a:ext cx="2586478" cy="606425"/>
                </a:xfrm>
                <a:custGeom>
                  <a:avLst/>
                  <a:gdLst>
                    <a:gd name="T0" fmla="*/ 1549 w 1549"/>
                    <a:gd name="T1" fmla="*/ 382 h 382"/>
                    <a:gd name="T2" fmla="*/ 1549 w 1549"/>
                    <a:gd name="T3" fmla="*/ 88 h 382"/>
                    <a:gd name="T4" fmla="*/ 1461 w 1549"/>
                    <a:gd name="T5" fmla="*/ 0 h 382"/>
                    <a:gd name="T6" fmla="*/ 0 w 1549"/>
                    <a:gd name="T7" fmla="*/ 0 h 382"/>
                    <a:gd name="T8" fmla="*/ 0 w 1549"/>
                    <a:gd name="T9" fmla="*/ 251 h 382"/>
                    <a:gd name="T10" fmla="*/ 133 w 1549"/>
                    <a:gd name="T11" fmla="*/ 382 h 382"/>
                    <a:gd name="T12" fmla="*/ 1549 w 1549"/>
                    <a:gd name="T13" fmla="*/ 382 h 382"/>
                  </a:gdLst>
                  <a:ahLst/>
                  <a:cxnLst>
                    <a:cxn ang="0">
                      <a:pos x="T0" y="T1"/>
                    </a:cxn>
                    <a:cxn ang="0">
                      <a:pos x="T2" y="T3"/>
                    </a:cxn>
                    <a:cxn ang="0">
                      <a:pos x="T4" y="T5"/>
                    </a:cxn>
                    <a:cxn ang="0">
                      <a:pos x="T6" y="T7"/>
                    </a:cxn>
                    <a:cxn ang="0">
                      <a:pos x="T8" y="T9"/>
                    </a:cxn>
                    <a:cxn ang="0">
                      <a:pos x="T10" y="T11"/>
                    </a:cxn>
                    <a:cxn ang="0">
                      <a:pos x="T12" y="T13"/>
                    </a:cxn>
                  </a:cxnLst>
                  <a:rect l="0" t="0" r="r" b="b"/>
                  <a:pathLst>
                    <a:path w="1549" h="382">
                      <a:moveTo>
                        <a:pt x="1549" y="382"/>
                      </a:moveTo>
                      <a:lnTo>
                        <a:pt x="1549" y="88"/>
                      </a:lnTo>
                      <a:lnTo>
                        <a:pt x="1461" y="0"/>
                      </a:lnTo>
                      <a:lnTo>
                        <a:pt x="0" y="0"/>
                      </a:lnTo>
                      <a:lnTo>
                        <a:pt x="0" y="251"/>
                      </a:lnTo>
                      <a:lnTo>
                        <a:pt x="133" y="382"/>
                      </a:lnTo>
                      <a:lnTo>
                        <a:pt x="1549" y="382"/>
                      </a:lnTo>
                      <a:close/>
                    </a:path>
                  </a:pathLst>
                </a:custGeom>
                <a:gradFill flip="none" rotWithShape="1">
                  <a:gsLst>
                    <a:gs pos="0">
                      <a:srgbClr val="0AC0FC">
                        <a:alpha val="40000"/>
                      </a:srgbClr>
                    </a:gs>
                    <a:gs pos="76000">
                      <a:srgbClr val="05568D"/>
                    </a:gs>
                    <a:gs pos="47000">
                      <a:srgbClr val="043B71">
                        <a:alpha val="30000"/>
                      </a:srgbClr>
                    </a:gs>
                    <a:gs pos="100000">
                      <a:srgbClr val="0AC0FC">
                        <a:alpha val="40000"/>
                      </a:srgbClr>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0" name="矩形 9"/>
              <p:cNvSpPr/>
              <p:nvPr/>
            </p:nvSpPr>
            <p:spPr>
              <a:xfrm>
                <a:off x="2657253" y="2407226"/>
                <a:ext cx="2548077" cy="492075"/>
              </a:xfrm>
              <a:prstGeom prst="rect">
                <a:avLst/>
              </a:prstGeom>
            </p:spPr>
            <p:txBody>
              <a:bodyPr wrap="square">
                <a:spAutoFit/>
              </a:bodyPr>
              <a:lstStyle/>
              <a:p>
                <a:pPr algn="ctr"/>
                <a:r>
                  <a:rPr lang="zh-CN" altLang="en-US" sz="2000" i="1" dirty="0">
                    <a:solidFill>
                      <a:schemeClr val="bg1"/>
                    </a:solidFill>
                    <a:effectLst>
                      <a:glow rad="101600">
                        <a:schemeClr val="accent1">
                          <a:satMod val="175000"/>
                          <a:alpha val="40000"/>
                        </a:schemeClr>
                      </a:glow>
                    </a:effectLst>
                    <a:cs typeface="+mn-ea"/>
                    <a:sym typeface="+mn-lt"/>
                  </a:rPr>
                  <a:t>如何</a:t>
                </a:r>
                <a:r>
                  <a:rPr lang="zh-CN" altLang="en-US" sz="2000" i="1" dirty="0" smtClean="0">
                    <a:solidFill>
                      <a:schemeClr val="bg1"/>
                    </a:solidFill>
                    <a:effectLst>
                      <a:glow rad="101600">
                        <a:schemeClr val="accent1">
                          <a:satMod val="175000"/>
                          <a:alpha val="40000"/>
                        </a:schemeClr>
                      </a:glow>
                    </a:effectLst>
                    <a:cs typeface="+mn-ea"/>
                    <a:sym typeface="+mn-lt"/>
                  </a:rPr>
                  <a:t>使用管件定义</a:t>
                </a:r>
                <a:endParaRPr lang="zh-CN" altLang="en-US" sz="2000" i="1" dirty="0">
                  <a:solidFill>
                    <a:schemeClr val="bg1"/>
                  </a:solidFill>
                  <a:effectLst>
                    <a:glow rad="101600">
                      <a:schemeClr val="accent1">
                        <a:satMod val="175000"/>
                        <a:alpha val="40000"/>
                      </a:schemeClr>
                    </a:glow>
                  </a:effectLst>
                  <a:cs typeface="+mn-ea"/>
                  <a:sym typeface="+mn-lt"/>
                </a:endParaRPr>
              </a:p>
            </p:txBody>
          </p:sp>
        </p:grpSp>
      </p:grpSp>
      <p:sp>
        <p:nvSpPr>
          <p:cNvPr id="3" name="页脚占位符 2"/>
          <p:cNvSpPr>
            <a:spLocks noGrp="1"/>
          </p:cNvSpPr>
          <p:nvPr>
            <p:ph type="ftr" sz="quarter" idx="12"/>
          </p:nvPr>
        </p:nvSpPr>
        <p:spPr/>
        <p:txBody>
          <a:bodyPr/>
          <a:lstStyle/>
          <a:p>
            <a:r>
              <a:rPr lang="zh-CN" altLang="en-US"/>
              <a:t>数据管理中心</a:t>
            </a:r>
            <a:endParaRPr lang="zh-CN" altLang="en-US" dirty="0"/>
          </a:p>
        </p:txBody>
      </p:sp>
      <p:pic>
        <p:nvPicPr>
          <p:cNvPr id="4" name="管件定义">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14656" y="1130800"/>
            <a:ext cx="8726800" cy="4859964"/>
          </a:xfrm>
          <a:prstGeom prst="rect">
            <a:avLst/>
          </a:prstGeom>
        </p:spPr>
      </p:pic>
    </p:spTree>
    <p:extLst>
      <p:ext uri="{BB962C8B-B14F-4D97-AF65-F5344CB8AC3E}">
        <p14:creationId xmlns:p14="http://schemas.microsoft.com/office/powerpoint/2010/main" val="209842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3</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15"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a:xfrm>
            <a:off x="478623" y="249441"/>
            <a:ext cx="2995028" cy="487704"/>
          </a:xfrm>
        </p:spPr>
        <p:txBody>
          <a:bodyPr/>
          <a:lstStyle/>
          <a:p>
            <a:r>
              <a:rPr kumimoji="1" lang="zh-CN" altLang="en-US" dirty="0" smtClean="0">
                <a:solidFill>
                  <a:srgbClr val="2064A6"/>
                </a:solidFill>
              </a:rPr>
              <a:t>管道坐标</a:t>
            </a:r>
            <a:endParaRPr kumimoji="1" lang="zh-CN" altLang="en-US" dirty="0">
              <a:solidFill>
                <a:srgbClr val="2064A6"/>
              </a:solidFill>
            </a:endParaRPr>
          </a:p>
        </p:txBody>
      </p:sp>
      <p:grpSp>
        <p:nvGrpSpPr>
          <p:cNvPr id="2" name="组合 1"/>
          <p:cNvGrpSpPr/>
          <p:nvPr/>
        </p:nvGrpSpPr>
        <p:grpSpPr>
          <a:xfrm>
            <a:off x="306952" y="1087257"/>
            <a:ext cx="2648051" cy="5708852"/>
            <a:chOff x="660981" y="1174343"/>
            <a:chExt cx="2648051" cy="5708852"/>
          </a:xfrm>
        </p:grpSpPr>
        <p:sp>
          <p:nvSpPr>
            <p:cNvPr id="6" name="矩形: 圆角 24"/>
            <p:cNvSpPr/>
            <p:nvPr/>
          </p:nvSpPr>
          <p:spPr>
            <a:xfrm>
              <a:off x="660981" y="1651330"/>
              <a:ext cx="2648051" cy="52318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ct val="120000"/>
                </a:lnSpc>
                <a:buFont typeface="Wingdings" panose="05000000000000000000" pitchFamily="2" charset="2"/>
                <a:buChar char="l"/>
              </a:pPr>
              <a:r>
                <a:rPr lang="zh-CN" altLang="en-US" sz="1200" dirty="0">
                  <a:solidFill>
                    <a:schemeClr val="tx1"/>
                  </a:solidFill>
                  <a:latin typeface="+mn-ea"/>
                </a:rPr>
                <a:t>依据管件所属的专业，在对应的菜单下，点击</a:t>
              </a:r>
              <a:r>
                <a:rPr lang="en-US" altLang="zh-CN" sz="1200" b="1" dirty="0" smtClean="0">
                  <a:solidFill>
                    <a:schemeClr val="tx1"/>
                  </a:solidFill>
                  <a:latin typeface="+mn-ea"/>
                </a:rPr>
                <a:t>【</a:t>
              </a:r>
              <a:r>
                <a:rPr lang="zh-CN" altLang="en-US" sz="1200" b="1" dirty="0" smtClean="0">
                  <a:solidFill>
                    <a:schemeClr val="tx1"/>
                  </a:solidFill>
                  <a:latin typeface="+mn-ea"/>
                </a:rPr>
                <a:t>管道坐标</a:t>
              </a:r>
              <a:r>
                <a:rPr lang="en-US" altLang="zh-CN" sz="1200" b="1" dirty="0" smtClean="0">
                  <a:solidFill>
                    <a:schemeClr val="tx1"/>
                  </a:solidFill>
                  <a:latin typeface="+mn-ea"/>
                </a:rPr>
                <a:t>】</a:t>
              </a:r>
              <a:r>
                <a:rPr lang="zh-CN" altLang="en-US" sz="1200" dirty="0">
                  <a:solidFill>
                    <a:schemeClr val="tx1"/>
                  </a:solidFill>
                  <a:latin typeface="+mn-ea"/>
                </a:rPr>
                <a:t>功能按钮</a:t>
              </a:r>
              <a:r>
                <a:rPr lang="zh-CN" altLang="en-US" sz="1200" dirty="0" smtClean="0">
                  <a:solidFill>
                    <a:schemeClr val="tx1"/>
                  </a:solidFill>
                  <a:latin typeface="+mn-ea"/>
                </a:rPr>
                <a:t>，弹出对话框，同时，命令行</a:t>
              </a:r>
              <a:r>
                <a:rPr lang="zh-CN" altLang="en-US" sz="1200" dirty="0">
                  <a:solidFill>
                    <a:schemeClr val="tx1"/>
                  </a:solidFill>
                  <a:latin typeface="+mn-ea"/>
                </a:rPr>
                <a:t>会提示选择图面上</a:t>
              </a:r>
              <a:r>
                <a:rPr lang="zh-CN" altLang="en-US" sz="1200" dirty="0" smtClean="0">
                  <a:solidFill>
                    <a:schemeClr val="tx1"/>
                  </a:solidFill>
                  <a:latin typeface="+mn-ea"/>
                </a:rPr>
                <a:t>的符合标准的坐标块</a:t>
              </a:r>
              <a:r>
                <a:rPr lang="zh-CN" altLang="zh-CN" sz="1200" dirty="0" smtClean="0">
                  <a:solidFill>
                    <a:schemeClr val="tx1"/>
                  </a:solidFill>
                  <a:latin typeface="+mn-ea"/>
                </a:rPr>
                <a:t>。</a:t>
              </a:r>
              <a:endParaRPr lang="en-US" altLang="zh-CN" sz="1200" dirty="0">
                <a:solidFill>
                  <a:schemeClr val="tx1"/>
                </a:solidFill>
                <a:latin typeface="+mn-ea"/>
              </a:endParaRPr>
            </a:p>
            <a:p>
              <a:pPr marL="171450" indent="-171450">
                <a:lnSpc>
                  <a:spcPct val="120000"/>
                </a:lnSpc>
                <a:buFont typeface="Wingdings" panose="05000000000000000000" pitchFamily="2" charset="2"/>
                <a:buChar char="l"/>
              </a:pPr>
              <a:r>
                <a:rPr lang="zh-CN" altLang="en-US" sz="1200" dirty="0">
                  <a:solidFill>
                    <a:schemeClr val="tx1"/>
                  </a:solidFill>
                  <a:latin typeface="+mn-ea"/>
                </a:rPr>
                <a:t>选择完成后，工具将自动对</a:t>
              </a:r>
              <a:r>
                <a:rPr lang="zh-CN" altLang="en-US" sz="1200" dirty="0" smtClean="0">
                  <a:solidFill>
                    <a:schemeClr val="tx1"/>
                  </a:solidFill>
                  <a:latin typeface="+mn-ea"/>
                </a:rPr>
                <a:t>管道坐标（</a:t>
              </a:r>
              <a:r>
                <a:rPr lang="zh-CN" altLang="en-US" sz="1200" dirty="0">
                  <a:solidFill>
                    <a:schemeClr val="tx1"/>
                  </a:solidFill>
                  <a:latin typeface="Times New Roman" panose="02020603050405020304" pitchFamily="18" charset="0"/>
                  <a:cs typeface="Times New Roman" panose="02020603050405020304" pitchFamily="18" charset="0"/>
                </a:rPr>
                <a:t>块参照</a:t>
              </a:r>
              <a:r>
                <a:rPr lang="zh-CN" altLang="en-US" sz="1200" dirty="0">
                  <a:solidFill>
                    <a:schemeClr val="tx1"/>
                  </a:solidFill>
                  <a:latin typeface="+mn-ea"/>
                </a:rPr>
                <a:t>）的图层标准进行转换，并对数据信息进行</a:t>
              </a:r>
              <a:r>
                <a:rPr lang="zh-CN" altLang="en-US" sz="1200" dirty="0" smtClean="0">
                  <a:solidFill>
                    <a:schemeClr val="tx1"/>
                  </a:solidFill>
                  <a:latin typeface="+mn-ea"/>
                </a:rPr>
                <a:t>定义，展示在表格中。</a:t>
              </a:r>
              <a:endParaRPr lang="en-US" altLang="zh-CN" sz="1200" dirty="0">
                <a:solidFill>
                  <a:schemeClr val="tx1"/>
                </a:solidFill>
                <a:latin typeface="+mn-ea"/>
              </a:endParaRPr>
            </a:p>
            <a:p>
              <a:pPr marL="171450" indent="-171450">
                <a:lnSpc>
                  <a:spcPct val="120000"/>
                </a:lnSpc>
                <a:buFont typeface="Wingdings" panose="05000000000000000000" pitchFamily="2" charset="2"/>
                <a:buChar char="l"/>
              </a:pPr>
              <a:r>
                <a:rPr lang="zh-CN" altLang="en-US" sz="1200" dirty="0">
                  <a:solidFill>
                    <a:schemeClr val="tx1"/>
                  </a:solidFill>
                  <a:latin typeface="+mn-ea"/>
                </a:rPr>
                <a:t>重复操作，直到键入</a:t>
              </a:r>
              <a:r>
                <a:rPr lang="en-US" altLang="zh-CN" sz="1200" dirty="0">
                  <a:solidFill>
                    <a:schemeClr val="tx1"/>
                  </a:solidFill>
                  <a:latin typeface="Times New Roman" panose="02020603050405020304" pitchFamily="18" charset="0"/>
                  <a:cs typeface="Times New Roman" panose="02020603050405020304" pitchFamily="18" charset="0"/>
                </a:rPr>
                <a:t>ESC</a:t>
              </a:r>
              <a:r>
                <a:rPr lang="zh-CN" altLang="en-US" sz="1200" dirty="0">
                  <a:solidFill>
                    <a:schemeClr val="tx1"/>
                  </a:solidFill>
                  <a:latin typeface="+mn-ea"/>
                </a:rPr>
                <a:t>键</a:t>
              </a:r>
              <a:r>
                <a:rPr lang="zh-CN" altLang="en-US" sz="1200" dirty="0" smtClean="0">
                  <a:solidFill>
                    <a:schemeClr val="tx1"/>
                  </a:solidFill>
                  <a:latin typeface="+mn-ea"/>
                </a:rPr>
                <a:t>，或点击对话框撒花姑娘的“完成”按钮，或</a:t>
              </a:r>
              <a:r>
                <a:rPr lang="zh-CN" altLang="en-US" sz="1200" dirty="0">
                  <a:solidFill>
                    <a:schemeClr val="tx1"/>
                  </a:solidFill>
                  <a:latin typeface="+mn-ea"/>
                </a:rPr>
                <a:t>单击鼠标右键，功能完成。</a:t>
              </a:r>
              <a:r>
                <a:rPr lang="zh-CN" altLang="zh-CN" sz="1200" dirty="0">
                  <a:solidFill>
                    <a:schemeClr val="tx1"/>
                  </a:solidFill>
                  <a:latin typeface="+mn-ea"/>
                </a:rPr>
                <a:t> </a:t>
              </a:r>
              <a:endParaRPr lang="en-US" altLang="zh-CN" sz="1200" dirty="0">
                <a:solidFill>
                  <a:schemeClr val="tx1"/>
                </a:solidFill>
                <a:latin typeface="+mn-ea"/>
              </a:endParaRPr>
            </a:p>
            <a:p>
              <a:pPr marL="171450" indent="-171450">
                <a:lnSpc>
                  <a:spcPct val="120000"/>
                </a:lnSpc>
                <a:buFont typeface="Wingdings" panose="05000000000000000000" pitchFamily="2" charset="2"/>
                <a:buChar char="l"/>
              </a:pPr>
              <a:r>
                <a:rPr lang="zh-CN" altLang="en-US" sz="1200" b="1" dirty="0" smtClean="0">
                  <a:solidFill>
                    <a:schemeClr val="tx1">
                      <a:lumMod val="75000"/>
                      <a:lumOff val="25000"/>
                    </a:schemeClr>
                  </a:solidFill>
                  <a:latin typeface="+mn-ea"/>
                </a:rPr>
                <a:t>“</a:t>
              </a:r>
              <a:r>
                <a:rPr lang="zh-CN" altLang="en-US" sz="1200" b="1" dirty="0">
                  <a:solidFill>
                    <a:schemeClr val="tx1">
                      <a:lumMod val="75000"/>
                      <a:lumOff val="25000"/>
                    </a:schemeClr>
                  </a:solidFill>
                  <a:latin typeface="+mn-ea"/>
                </a:rPr>
                <a:t>高程</a:t>
              </a:r>
              <a:r>
                <a:rPr lang="zh-CN" altLang="en-US" sz="1200" b="1" dirty="0" smtClean="0">
                  <a:solidFill>
                    <a:schemeClr val="tx1">
                      <a:lumMod val="75000"/>
                      <a:lumOff val="25000"/>
                    </a:schemeClr>
                  </a:solidFill>
                  <a:latin typeface="+mn-ea"/>
                </a:rPr>
                <a:t>”</a:t>
              </a:r>
              <a:r>
                <a:rPr lang="zh-CN" altLang="zh-CN" sz="1200" dirty="0" smtClean="0">
                  <a:solidFill>
                    <a:schemeClr val="tx1">
                      <a:lumMod val="75000"/>
                      <a:lumOff val="25000"/>
                    </a:schemeClr>
                  </a:solidFill>
                  <a:latin typeface="+mn-ea"/>
                </a:rPr>
                <a:t>：</a:t>
              </a:r>
              <a:r>
                <a:rPr lang="zh-CN" altLang="en-US" sz="1200" dirty="0" smtClean="0">
                  <a:solidFill>
                    <a:schemeClr val="tx1">
                      <a:lumMod val="75000"/>
                      <a:lumOff val="25000"/>
                    </a:schemeClr>
                  </a:solidFill>
                  <a:latin typeface="+mn-ea"/>
                </a:rPr>
                <a:t>选中表格中的某一行，可以在对应的“高程”一列添加坐标点对应的高程值，若有多个高程值对应，可用逗号分隔开。</a:t>
              </a:r>
              <a:endParaRPr lang="en-US" altLang="zh-CN" sz="1200" dirty="0">
                <a:solidFill>
                  <a:schemeClr val="tx1">
                    <a:lumMod val="75000"/>
                    <a:lumOff val="25000"/>
                  </a:schemeClr>
                </a:solidFill>
                <a:latin typeface="+mn-ea"/>
              </a:endParaRPr>
            </a:p>
            <a:p>
              <a:pPr marL="171450" indent="-171450">
                <a:lnSpc>
                  <a:spcPct val="120000"/>
                </a:lnSpc>
                <a:buFont typeface="Wingdings" panose="05000000000000000000" pitchFamily="2" charset="2"/>
                <a:buChar char="l"/>
              </a:pPr>
              <a:r>
                <a:rPr lang="zh-CN" altLang="en-US" sz="1200" b="1" dirty="0" smtClean="0">
                  <a:solidFill>
                    <a:schemeClr val="tx1">
                      <a:lumMod val="75000"/>
                      <a:lumOff val="25000"/>
                    </a:schemeClr>
                  </a:solidFill>
                  <a:latin typeface="+mn-ea"/>
                </a:rPr>
                <a:t>“删除”</a:t>
              </a:r>
              <a:r>
                <a:rPr lang="zh-CN" altLang="zh-CN" sz="1200" dirty="0" smtClean="0">
                  <a:solidFill>
                    <a:schemeClr val="tx1">
                      <a:lumMod val="75000"/>
                      <a:lumOff val="25000"/>
                    </a:schemeClr>
                  </a:solidFill>
                  <a:latin typeface="+mn-ea"/>
                </a:rPr>
                <a:t>：</a:t>
              </a:r>
              <a:r>
                <a:rPr lang="zh-CN" altLang="en-US" sz="1200" dirty="0" smtClean="0">
                  <a:solidFill>
                    <a:schemeClr val="tx1">
                      <a:lumMod val="75000"/>
                      <a:lumOff val="25000"/>
                    </a:schemeClr>
                  </a:solidFill>
                  <a:latin typeface="+mn-ea"/>
                </a:rPr>
                <a:t>选中表格中的某一行，点击此按钮，可删除相关信息，图层标准自动还原。</a:t>
              </a:r>
              <a:endParaRPr lang="en-US" altLang="zh-CN" sz="1200" dirty="0">
                <a:solidFill>
                  <a:schemeClr val="tx1">
                    <a:lumMod val="75000"/>
                    <a:lumOff val="25000"/>
                  </a:schemeClr>
                </a:solidFill>
                <a:latin typeface="+mn-ea"/>
              </a:endParaRPr>
            </a:p>
            <a:p>
              <a:pPr marL="171450" indent="-171450">
                <a:lnSpc>
                  <a:spcPct val="120000"/>
                </a:lnSpc>
                <a:buFont typeface="Wingdings" panose="05000000000000000000" pitchFamily="2" charset="2"/>
                <a:buChar char="l"/>
              </a:pPr>
              <a:r>
                <a:rPr lang="zh-CN" altLang="en-US" sz="1200" b="1" dirty="0">
                  <a:solidFill>
                    <a:schemeClr val="tx1">
                      <a:lumMod val="75000"/>
                      <a:lumOff val="25000"/>
                    </a:schemeClr>
                  </a:solidFill>
                  <a:latin typeface="+mn-ea"/>
                </a:rPr>
                <a:t>“完成”</a:t>
              </a:r>
              <a:r>
                <a:rPr lang="zh-CN" altLang="zh-CN" sz="1200" dirty="0">
                  <a:solidFill>
                    <a:schemeClr val="tx1">
                      <a:lumMod val="75000"/>
                      <a:lumOff val="25000"/>
                    </a:schemeClr>
                  </a:solidFill>
                  <a:latin typeface="+mn-ea"/>
                </a:rPr>
                <a:t>：可保存已填内容并关闭</a:t>
              </a:r>
              <a:r>
                <a:rPr lang="zh-CN" altLang="en-US" sz="1200" dirty="0">
                  <a:solidFill>
                    <a:schemeClr val="tx1">
                      <a:lumMod val="75000"/>
                      <a:lumOff val="25000"/>
                    </a:schemeClr>
                  </a:solidFill>
                  <a:latin typeface="+mn-ea"/>
                </a:rPr>
                <a:t>对话框。</a:t>
              </a:r>
              <a:endParaRPr lang="zh-CN" altLang="en-US" sz="1200" dirty="0">
                <a:solidFill>
                  <a:schemeClr val="tx1">
                    <a:lumMod val="75000"/>
                    <a:lumOff val="25000"/>
                  </a:schemeClr>
                </a:solidFill>
                <a:latin typeface="+mn-ea"/>
                <a:sym typeface="+mn-lt"/>
              </a:endParaRPr>
            </a:p>
          </p:txBody>
        </p:sp>
        <p:grpSp>
          <p:nvGrpSpPr>
            <p:cNvPr id="8" name="组合 7"/>
            <p:cNvGrpSpPr/>
            <p:nvPr/>
          </p:nvGrpSpPr>
          <p:grpSpPr>
            <a:xfrm>
              <a:off x="702024" y="1174343"/>
              <a:ext cx="2530641" cy="524068"/>
              <a:chOff x="2599802" y="2312679"/>
              <a:chExt cx="2626318" cy="644525"/>
            </a:xfrm>
          </p:grpSpPr>
          <p:grpSp>
            <p:nvGrpSpPr>
              <p:cNvPr id="9" name="组合 8"/>
              <p:cNvGrpSpPr/>
              <p:nvPr/>
            </p:nvGrpSpPr>
            <p:grpSpPr>
              <a:xfrm>
                <a:off x="2599802" y="2312679"/>
                <a:ext cx="2626318" cy="644525"/>
                <a:chOff x="4837113" y="2311400"/>
                <a:chExt cx="2626318" cy="644525"/>
              </a:xfrm>
            </p:grpSpPr>
            <p:sp>
              <p:nvSpPr>
                <p:cNvPr id="11" name="Freeform 19"/>
                <p:cNvSpPr>
                  <a:spLocks noEditPoints="1"/>
                </p:cNvSpPr>
                <p:nvPr/>
              </p:nvSpPr>
              <p:spPr bwMode="auto">
                <a:xfrm>
                  <a:off x="4837113" y="2311400"/>
                  <a:ext cx="2626318" cy="644525"/>
                </a:xfrm>
                <a:custGeom>
                  <a:avLst/>
                  <a:gdLst>
                    <a:gd name="T0" fmla="*/ 1573 w 1573"/>
                    <a:gd name="T1" fmla="*/ 406 h 406"/>
                    <a:gd name="T2" fmla="*/ 140 w 1573"/>
                    <a:gd name="T3" fmla="*/ 406 h 406"/>
                    <a:gd name="T4" fmla="*/ 0 w 1573"/>
                    <a:gd name="T5" fmla="*/ 268 h 406"/>
                    <a:gd name="T6" fmla="*/ 0 w 1573"/>
                    <a:gd name="T7" fmla="*/ 0 h 406"/>
                    <a:gd name="T8" fmla="*/ 1478 w 1573"/>
                    <a:gd name="T9" fmla="*/ 0 h 406"/>
                    <a:gd name="T10" fmla="*/ 1573 w 1573"/>
                    <a:gd name="T11" fmla="*/ 95 h 406"/>
                    <a:gd name="T12" fmla="*/ 1573 w 1573"/>
                    <a:gd name="T13" fmla="*/ 406 h 406"/>
                    <a:gd name="T14" fmla="*/ 145 w 1573"/>
                    <a:gd name="T15" fmla="*/ 394 h 406"/>
                    <a:gd name="T16" fmla="*/ 1561 w 1573"/>
                    <a:gd name="T17" fmla="*/ 394 h 406"/>
                    <a:gd name="T18" fmla="*/ 1561 w 1573"/>
                    <a:gd name="T19" fmla="*/ 100 h 406"/>
                    <a:gd name="T20" fmla="*/ 1473 w 1573"/>
                    <a:gd name="T21" fmla="*/ 12 h 406"/>
                    <a:gd name="T22" fmla="*/ 12 w 1573"/>
                    <a:gd name="T23" fmla="*/ 12 h 406"/>
                    <a:gd name="T24" fmla="*/ 12 w 1573"/>
                    <a:gd name="T25" fmla="*/ 263 h 406"/>
                    <a:gd name="T26" fmla="*/ 145 w 1573"/>
                    <a:gd name="T27" fmla="*/ 39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3" h="406">
                      <a:moveTo>
                        <a:pt x="1573" y="406"/>
                      </a:moveTo>
                      <a:lnTo>
                        <a:pt x="140" y="406"/>
                      </a:lnTo>
                      <a:lnTo>
                        <a:pt x="0" y="268"/>
                      </a:lnTo>
                      <a:lnTo>
                        <a:pt x="0" y="0"/>
                      </a:lnTo>
                      <a:lnTo>
                        <a:pt x="1478" y="0"/>
                      </a:lnTo>
                      <a:lnTo>
                        <a:pt x="1573" y="95"/>
                      </a:lnTo>
                      <a:lnTo>
                        <a:pt x="1573" y="406"/>
                      </a:lnTo>
                      <a:close/>
                      <a:moveTo>
                        <a:pt x="145" y="394"/>
                      </a:moveTo>
                      <a:lnTo>
                        <a:pt x="1561" y="394"/>
                      </a:lnTo>
                      <a:lnTo>
                        <a:pt x="1561" y="100"/>
                      </a:lnTo>
                      <a:lnTo>
                        <a:pt x="1473" y="12"/>
                      </a:lnTo>
                      <a:lnTo>
                        <a:pt x="12" y="12"/>
                      </a:lnTo>
                      <a:lnTo>
                        <a:pt x="12" y="263"/>
                      </a:lnTo>
                      <a:lnTo>
                        <a:pt x="145" y="394"/>
                      </a:lnTo>
                      <a:close/>
                    </a:path>
                  </a:pathLst>
                </a:custGeom>
                <a:gradFill flip="none" rotWithShape="1">
                  <a:gsLst>
                    <a:gs pos="0">
                      <a:schemeClr val="bg1">
                        <a:alpha val="50000"/>
                      </a:schemeClr>
                    </a:gs>
                    <a:gs pos="76000">
                      <a:srgbClr val="05568D"/>
                    </a:gs>
                    <a:gs pos="47000">
                      <a:srgbClr val="043B71">
                        <a:alpha val="30000"/>
                      </a:srgbClr>
                    </a:gs>
                    <a:gs pos="100000">
                      <a:schemeClr val="bg1">
                        <a:alpha val="5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Freeform 22"/>
                <p:cNvSpPr>
                  <a:spLocks/>
                </p:cNvSpPr>
                <p:nvPr/>
              </p:nvSpPr>
              <p:spPr bwMode="auto">
                <a:xfrm>
                  <a:off x="4856163" y="2330452"/>
                  <a:ext cx="2586478" cy="606425"/>
                </a:xfrm>
                <a:custGeom>
                  <a:avLst/>
                  <a:gdLst>
                    <a:gd name="T0" fmla="*/ 1549 w 1549"/>
                    <a:gd name="T1" fmla="*/ 382 h 382"/>
                    <a:gd name="T2" fmla="*/ 1549 w 1549"/>
                    <a:gd name="T3" fmla="*/ 88 h 382"/>
                    <a:gd name="T4" fmla="*/ 1461 w 1549"/>
                    <a:gd name="T5" fmla="*/ 0 h 382"/>
                    <a:gd name="T6" fmla="*/ 0 w 1549"/>
                    <a:gd name="T7" fmla="*/ 0 h 382"/>
                    <a:gd name="T8" fmla="*/ 0 w 1549"/>
                    <a:gd name="T9" fmla="*/ 251 h 382"/>
                    <a:gd name="T10" fmla="*/ 133 w 1549"/>
                    <a:gd name="T11" fmla="*/ 382 h 382"/>
                    <a:gd name="T12" fmla="*/ 1549 w 1549"/>
                    <a:gd name="T13" fmla="*/ 382 h 382"/>
                  </a:gdLst>
                  <a:ahLst/>
                  <a:cxnLst>
                    <a:cxn ang="0">
                      <a:pos x="T0" y="T1"/>
                    </a:cxn>
                    <a:cxn ang="0">
                      <a:pos x="T2" y="T3"/>
                    </a:cxn>
                    <a:cxn ang="0">
                      <a:pos x="T4" y="T5"/>
                    </a:cxn>
                    <a:cxn ang="0">
                      <a:pos x="T6" y="T7"/>
                    </a:cxn>
                    <a:cxn ang="0">
                      <a:pos x="T8" y="T9"/>
                    </a:cxn>
                    <a:cxn ang="0">
                      <a:pos x="T10" y="T11"/>
                    </a:cxn>
                    <a:cxn ang="0">
                      <a:pos x="T12" y="T13"/>
                    </a:cxn>
                  </a:cxnLst>
                  <a:rect l="0" t="0" r="r" b="b"/>
                  <a:pathLst>
                    <a:path w="1549" h="382">
                      <a:moveTo>
                        <a:pt x="1549" y="382"/>
                      </a:moveTo>
                      <a:lnTo>
                        <a:pt x="1549" y="88"/>
                      </a:lnTo>
                      <a:lnTo>
                        <a:pt x="1461" y="0"/>
                      </a:lnTo>
                      <a:lnTo>
                        <a:pt x="0" y="0"/>
                      </a:lnTo>
                      <a:lnTo>
                        <a:pt x="0" y="251"/>
                      </a:lnTo>
                      <a:lnTo>
                        <a:pt x="133" y="382"/>
                      </a:lnTo>
                      <a:lnTo>
                        <a:pt x="1549" y="382"/>
                      </a:lnTo>
                      <a:close/>
                    </a:path>
                  </a:pathLst>
                </a:custGeom>
                <a:gradFill flip="none" rotWithShape="1">
                  <a:gsLst>
                    <a:gs pos="0">
                      <a:srgbClr val="0AC0FC">
                        <a:alpha val="40000"/>
                      </a:srgbClr>
                    </a:gs>
                    <a:gs pos="76000">
                      <a:srgbClr val="05568D"/>
                    </a:gs>
                    <a:gs pos="47000">
                      <a:srgbClr val="043B71">
                        <a:alpha val="30000"/>
                      </a:srgbClr>
                    </a:gs>
                    <a:gs pos="100000">
                      <a:srgbClr val="0AC0FC">
                        <a:alpha val="40000"/>
                      </a:srgbClr>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0" name="矩形 9"/>
              <p:cNvSpPr/>
              <p:nvPr/>
            </p:nvSpPr>
            <p:spPr>
              <a:xfrm>
                <a:off x="2657253" y="2407226"/>
                <a:ext cx="2548077" cy="492075"/>
              </a:xfrm>
              <a:prstGeom prst="rect">
                <a:avLst/>
              </a:prstGeom>
            </p:spPr>
            <p:txBody>
              <a:bodyPr wrap="square">
                <a:spAutoFit/>
              </a:bodyPr>
              <a:lstStyle/>
              <a:p>
                <a:pPr algn="ctr"/>
                <a:r>
                  <a:rPr lang="zh-CN" altLang="en-US" sz="2000" i="1" dirty="0">
                    <a:solidFill>
                      <a:schemeClr val="bg1"/>
                    </a:solidFill>
                    <a:effectLst>
                      <a:glow rad="101600">
                        <a:schemeClr val="accent1">
                          <a:satMod val="175000"/>
                          <a:alpha val="40000"/>
                        </a:schemeClr>
                      </a:glow>
                    </a:effectLst>
                    <a:cs typeface="+mn-ea"/>
                    <a:sym typeface="+mn-lt"/>
                  </a:rPr>
                  <a:t>如何</a:t>
                </a:r>
                <a:r>
                  <a:rPr lang="zh-CN" altLang="en-US" sz="2000" i="1" dirty="0" smtClean="0">
                    <a:solidFill>
                      <a:schemeClr val="bg1"/>
                    </a:solidFill>
                    <a:effectLst>
                      <a:glow rad="101600">
                        <a:schemeClr val="accent1">
                          <a:satMod val="175000"/>
                          <a:alpha val="40000"/>
                        </a:schemeClr>
                      </a:glow>
                    </a:effectLst>
                    <a:cs typeface="+mn-ea"/>
                    <a:sym typeface="+mn-lt"/>
                  </a:rPr>
                  <a:t>使用管道坐标</a:t>
                </a:r>
                <a:endParaRPr lang="zh-CN" altLang="en-US" sz="2000" i="1" dirty="0">
                  <a:solidFill>
                    <a:schemeClr val="bg1"/>
                  </a:solidFill>
                  <a:effectLst>
                    <a:glow rad="101600">
                      <a:schemeClr val="accent1">
                        <a:satMod val="175000"/>
                        <a:alpha val="40000"/>
                      </a:schemeClr>
                    </a:glow>
                  </a:effectLst>
                  <a:cs typeface="+mn-ea"/>
                  <a:sym typeface="+mn-lt"/>
                </a:endParaRPr>
              </a:p>
            </p:txBody>
          </p:sp>
        </p:grpSp>
      </p:grpSp>
      <p:sp>
        <p:nvSpPr>
          <p:cNvPr id="4" name="页脚占位符 3"/>
          <p:cNvSpPr>
            <a:spLocks noGrp="1"/>
          </p:cNvSpPr>
          <p:nvPr>
            <p:ph type="ftr" sz="quarter" idx="12"/>
          </p:nvPr>
        </p:nvSpPr>
        <p:spPr/>
        <p:txBody>
          <a:bodyPr/>
          <a:lstStyle/>
          <a:p>
            <a:r>
              <a:rPr lang="zh-CN" altLang="en-US"/>
              <a:t>数据管理中心</a:t>
            </a:r>
            <a:endParaRPr lang="zh-CN" altLang="en-US" dirty="0"/>
          </a:p>
        </p:txBody>
      </p:sp>
      <p:pic>
        <p:nvPicPr>
          <p:cNvPr id="3" name="管道坐标">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92005" y="1349291"/>
            <a:ext cx="8897445" cy="4851888"/>
          </a:xfrm>
          <a:prstGeom prst="rect">
            <a:avLst/>
          </a:prstGeom>
        </p:spPr>
      </p:pic>
    </p:spTree>
    <p:extLst>
      <p:ext uri="{BB962C8B-B14F-4D97-AF65-F5344CB8AC3E}">
        <p14:creationId xmlns:p14="http://schemas.microsoft.com/office/powerpoint/2010/main" val="385072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3</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15"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a:xfrm>
            <a:off x="478623" y="249441"/>
            <a:ext cx="2995028" cy="487704"/>
          </a:xfrm>
        </p:spPr>
        <p:txBody>
          <a:bodyPr>
            <a:normAutofit/>
          </a:bodyPr>
          <a:lstStyle/>
          <a:p>
            <a:r>
              <a:rPr kumimoji="1" lang="zh-CN" altLang="en-US" dirty="0">
                <a:solidFill>
                  <a:srgbClr val="2064A6"/>
                </a:solidFill>
              </a:rPr>
              <a:t>图层控制</a:t>
            </a:r>
          </a:p>
        </p:txBody>
      </p:sp>
      <p:grpSp>
        <p:nvGrpSpPr>
          <p:cNvPr id="2" name="组合 1"/>
          <p:cNvGrpSpPr/>
          <p:nvPr/>
        </p:nvGrpSpPr>
        <p:grpSpPr>
          <a:xfrm>
            <a:off x="239311" y="983843"/>
            <a:ext cx="3234339" cy="5329872"/>
            <a:chOff x="702024" y="1174343"/>
            <a:chExt cx="2596919" cy="4138624"/>
          </a:xfrm>
        </p:grpSpPr>
        <p:sp>
          <p:nvSpPr>
            <p:cNvPr id="6" name="矩形: 圆角 24"/>
            <p:cNvSpPr/>
            <p:nvPr/>
          </p:nvSpPr>
          <p:spPr>
            <a:xfrm>
              <a:off x="702024" y="1744310"/>
              <a:ext cx="2596919" cy="35686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lnSpc>
                  <a:spcPct val="150000"/>
                </a:lnSpc>
                <a:buFont typeface="Wingdings" panose="05000000000000000000" pitchFamily="2" charset="2"/>
                <a:buChar char="l"/>
              </a:pPr>
              <a:r>
                <a:rPr lang="en-US" altLang="zh-CN" sz="1200" b="1" dirty="0">
                  <a:solidFill>
                    <a:schemeClr val="tx1"/>
                  </a:solidFill>
                  <a:latin typeface="+mn-ea"/>
                </a:rPr>
                <a:t>&lt;</a:t>
              </a:r>
              <a:r>
                <a:rPr lang="zh-CN" altLang="zh-CN" sz="1200" b="1" dirty="0">
                  <a:solidFill>
                    <a:schemeClr val="tx1"/>
                  </a:solidFill>
                  <a:latin typeface="+mn-ea"/>
                </a:rPr>
                <a:t>只显示专业图层</a:t>
              </a:r>
              <a:r>
                <a:rPr lang="en-US" altLang="zh-CN" sz="1200" b="1" dirty="0">
                  <a:solidFill>
                    <a:schemeClr val="tx1"/>
                  </a:solidFill>
                  <a:latin typeface="+mn-ea"/>
                </a:rPr>
                <a:t>&gt;</a:t>
              </a:r>
              <a:r>
                <a:rPr lang="zh-CN" altLang="zh-CN" sz="1200" b="1" dirty="0">
                  <a:solidFill>
                    <a:schemeClr val="tx1"/>
                  </a:solidFill>
                  <a:latin typeface="+mn-ea"/>
                </a:rPr>
                <a:t>：</a:t>
              </a:r>
              <a:r>
                <a:rPr lang="zh-CN" altLang="zh-CN" sz="1200" dirty="0">
                  <a:solidFill>
                    <a:schemeClr val="tx1"/>
                  </a:solidFill>
                  <a:latin typeface="+mn-ea"/>
                </a:rPr>
                <a:t>只显示报批时使用的图层，其他图层将被关闭。</a:t>
              </a:r>
            </a:p>
            <a:p>
              <a:pPr marL="171450" lvl="0" indent="-171450">
                <a:lnSpc>
                  <a:spcPct val="150000"/>
                </a:lnSpc>
                <a:buFont typeface="Wingdings" panose="05000000000000000000" pitchFamily="2" charset="2"/>
                <a:buChar char="l"/>
              </a:pPr>
              <a:r>
                <a:rPr lang="en-US" altLang="zh-CN" sz="1200" b="1" dirty="0">
                  <a:solidFill>
                    <a:schemeClr val="tx1"/>
                  </a:solidFill>
                  <a:latin typeface="+mn-ea"/>
                </a:rPr>
                <a:t>&lt;</a:t>
              </a:r>
              <a:r>
                <a:rPr lang="zh-CN" altLang="zh-CN" sz="1200" b="1" dirty="0">
                  <a:solidFill>
                    <a:schemeClr val="tx1"/>
                  </a:solidFill>
                  <a:latin typeface="+mn-ea"/>
                </a:rPr>
                <a:t>关闭选中图层</a:t>
              </a:r>
              <a:r>
                <a:rPr lang="en-US" altLang="zh-CN" sz="1200" b="1" dirty="0">
                  <a:solidFill>
                    <a:schemeClr val="tx1"/>
                  </a:solidFill>
                  <a:latin typeface="+mn-ea"/>
                </a:rPr>
                <a:t>&gt;</a:t>
              </a:r>
              <a:r>
                <a:rPr lang="zh-CN" altLang="zh-CN" sz="1200" b="1" dirty="0">
                  <a:solidFill>
                    <a:schemeClr val="tx1"/>
                  </a:solidFill>
                  <a:latin typeface="+mn-ea"/>
                </a:rPr>
                <a:t>：</a:t>
              </a:r>
              <a:r>
                <a:rPr lang="zh-CN" altLang="zh-CN" sz="1200" dirty="0">
                  <a:solidFill>
                    <a:schemeClr val="tx1"/>
                  </a:solidFill>
                  <a:latin typeface="+mn-ea"/>
                </a:rPr>
                <a:t>在图纸中选择相应实体后，会将该实体所在的图层进行隐藏。</a:t>
              </a:r>
            </a:p>
            <a:p>
              <a:pPr marL="171450" lvl="0" indent="-171450">
                <a:lnSpc>
                  <a:spcPct val="150000"/>
                </a:lnSpc>
                <a:buFont typeface="Wingdings" panose="05000000000000000000" pitchFamily="2" charset="2"/>
                <a:buChar char="l"/>
              </a:pPr>
              <a:r>
                <a:rPr lang="en-US" altLang="zh-CN" sz="1200" b="1" dirty="0">
                  <a:solidFill>
                    <a:schemeClr val="tx1"/>
                  </a:solidFill>
                  <a:latin typeface="+mn-ea"/>
                </a:rPr>
                <a:t>&lt;</a:t>
              </a:r>
              <a:r>
                <a:rPr lang="zh-CN" altLang="zh-CN" sz="1200" b="1" dirty="0">
                  <a:solidFill>
                    <a:schemeClr val="tx1"/>
                  </a:solidFill>
                  <a:latin typeface="+mn-ea"/>
                </a:rPr>
                <a:t>锁定选中图层</a:t>
              </a:r>
              <a:r>
                <a:rPr lang="en-US" altLang="zh-CN" sz="1200" b="1" dirty="0">
                  <a:solidFill>
                    <a:schemeClr val="tx1"/>
                  </a:solidFill>
                  <a:latin typeface="+mn-ea"/>
                </a:rPr>
                <a:t>&gt;</a:t>
              </a:r>
              <a:r>
                <a:rPr lang="zh-CN" altLang="zh-CN" sz="1200" b="1" dirty="0">
                  <a:solidFill>
                    <a:schemeClr val="tx1"/>
                  </a:solidFill>
                  <a:latin typeface="+mn-ea"/>
                </a:rPr>
                <a:t>：</a:t>
              </a:r>
              <a:r>
                <a:rPr lang="zh-CN" altLang="zh-CN" sz="1200" dirty="0">
                  <a:solidFill>
                    <a:schemeClr val="tx1"/>
                  </a:solidFill>
                  <a:latin typeface="+mn-ea"/>
                </a:rPr>
                <a:t>在图纸中选择相应实体后，会将该实体所在的图层进行锁定。</a:t>
              </a:r>
            </a:p>
            <a:p>
              <a:pPr marL="171450" lvl="0" indent="-171450">
                <a:lnSpc>
                  <a:spcPct val="150000"/>
                </a:lnSpc>
                <a:buFont typeface="Wingdings" panose="05000000000000000000" pitchFamily="2" charset="2"/>
                <a:buChar char="l"/>
              </a:pPr>
              <a:r>
                <a:rPr lang="en-US" altLang="zh-CN" sz="1200" b="1" dirty="0">
                  <a:solidFill>
                    <a:schemeClr val="tx1"/>
                  </a:solidFill>
                  <a:latin typeface="+mn-ea"/>
                </a:rPr>
                <a:t>&lt;</a:t>
              </a:r>
              <a:r>
                <a:rPr lang="zh-CN" altLang="zh-CN" sz="1200" b="1" dirty="0">
                  <a:solidFill>
                    <a:schemeClr val="tx1"/>
                  </a:solidFill>
                  <a:latin typeface="+mn-ea"/>
                </a:rPr>
                <a:t>只显示选中图层</a:t>
              </a:r>
              <a:r>
                <a:rPr lang="en-US" altLang="zh-CN" sz="1200" b="1" dirty="0">
                  <a:solidFill>
                    <a:schemeClr val="tx1"/>
                  </a:solidFill>
                  <a:latin typeface="+mn-ea"/>
                </a:rPr>
                <a:t>&gt;</a:t>
              </a:r>
              <a:r>
                <a:rPr lang="zh-CN" altLang="zh-CN" sz="1200" b="1" dirty="0">
                  <a:solidFill>
                    <a:schemeClr val="tx1"/>
                  </a:solidFill>
                  <a:latin typeface="+mn-ea"/>
                </a:rPr>
                <a:t>：</a:t>
              </a:r>
              <a:r>
                <a:rPr lang="zh-CN" altLang="zh-CN" sz="1200" dirty="0">
                  <a:solidFill>
                    <a:schemeClr val="tx1"/>
                  </a:solidFill>
                  <a:latin typeface="+mn-ea"/>
                </a:rPr>
                <a:t>在图纸中选择相应实体后，</a:t>
              </a:r>
              <a:r>
                <a:rPr lang="zh-CN" altLang="en-US" sz="1200" dirty="0">
                  <a:solidFill>
                    <a:schemeClr val="tx1"/>
                  </a:solidFill>
                  <a:latin typeface="+mn-ea"/>
                </a:rPr>
                <a:t>点击该按钮将仅显示</a:t>
              </a:r>
              <a:r>
                <a:rPr lang="zh-CN" altLang="zh-CN" sz="1200" dirty="0">
                  <a:solidFill>
                    <a:schemeClr val="tx1"/>
                  </a:solidFill>
                  <a:latin typeface="+mn-ea"/>
                </a:rPr>
                <a:t>该实体所在的图层</a:t>
              </a:r>
              <a:r>
                <a:rPr lang="zh-CN" altLang="en-US" sz="1200" dirty="0">
                  <a:solidFill>
                    <a:schemeClr val="tx1"/>
                  </a:solidFill>
                  <a:latin typeface="+mn-ea"/>
                </a:rPr>
                <a:t>内容</a:t>
              </a:r>
              <a:r>
                <a:rPr lang="zh-CN" altLang="zh-CN" sz="1200" dirty="0">
                  <a:solidFill>
                    <a:schemeClr val="tx1"/>
                  </a:solidFill>
                  <a:latin typeface="+mn-ea"/>
                </a:rPr>
                <a:t>。</a:t>
              </a:r>
            </a:p>
            <a:p>
              <a:pPr marL="171450" lvl="0" indent="-171450">
                <a:lnSpc>
                  <a:spcPct val="150000"/>
                </a:lnSpc>
                <a:buFont typeface="Wingdings" panose="05000000000000000000" pitchFamily="2" charset="2"/>
                <a:buChar char="l"/>
              </a:pPr>
              <a:r>
                <a:rPr lang="en-US" altLang="zh-CN" sz="1200" b="1" dirty="0">
                  <a:solidFill>
                    <a:schemeClr val="tx1"/>
                  </a:solidFill>
                  <a:latin typeface="+mn-ea"/>
                </a:rPr>
                <a:t>&lt;</a:t>
              </a:r>
              <a:r>
                <a:rPr lang="zh-CN" altLang="zh-CN" sz="1200" b="1" dirty="0">
                  <a:solidFill>
                    <a:schemeClr val="tx1"/>
                  </a:solidFill>
                  <a:latin typeface="+mn-ea"/>
                </a:rPr>
                <a:t>打开所有图层</a:t>
              </a:r>
              <a:r>
                <a:rPr lang="en-US" altLang="zh-CN" sz="1200" b="1" dirty="0">
                  <a:solidFill>
                    <a:schemeClr val="tx1"/>
                  </a:solidFill>
                  <a:latin typeface="+mn-ea"/>
                </a:rPr>
                <a:t>&gt;</a:t>
              </a:r>
              <a:r>
                <a:rPr lang="zh-CN" altLang="zh-CN" sz="1200" b="1" dirty="0">
                  <a:solidFill>
                    <a:schemeClr val="tx1"/>
                  </a:solidFill>
                  <a:latin typeface="+mn-ea"/>
                </a:rPr>
                <a:t>：</a:t>
              </a:r>
              <a:r>
                <a:rPr lang="zh-CN" altLang="zh-CN" sz="1200" dirty="0">
                  <a:solidFill>
                    <a:schemeClr val="tx1"/>
                  </a:solidFill>
                  <a:latin typeface="+mn-ea"/>
                </a:rPr>
                <a:t>将所有隐藏的图层进行打开。</a:t>
              </a:r>
            </a:p>
            <a:p>
              <a:pPr marL="171450" lvl="0" indent="-171450">
                <a:lnSpc>
                  <a:spcPct val="150000"/>
                </a:lnSpc>
                <a:buFont typeface="Wingdings" panose="05000000000000000000" pitchFamily="2" charset="2"/>
                <a:buChar char="l"/>
              </a:pPr>
              <a:r>
                <a:rPr lang="en-US" altLang="zh-CN" sz="1200" b="1" dirty="0">
                  <a:solidFill>
                    <a:schemeClr val="tx1"/>
                  </a:solidFill>
                  <a:latin typeface="+mn-ea"/>
                </a:rPr>
                <a:t>&lt;</a:t>
              </a:r>
              <a:r>
                <a:rPr lang="zh-CN" altLang="zh-CN" sz="1200" b="1" dirty="0">
                  <a:solidFill>
                    <a:schemeClr val="tx1"/>
                  </a:solidFill>
                  <a:latin typeface="+mn-ea"/>
                </a:rPr>
                <a:t>解锁所有图层</a:t>
              </a:r>
              <a:r>
                <a:rPr lang="en-US" altLang="zh-CN" sz="1200" b="1" dirty="0">
                  <a:solidFill>
                    <a:schemeClr val="tx1"/>
                  </a:solidFill>
                  <a:latin typeface="+mn-ea"/>
                </a:rPr>
                <a:t>&gt;</a:t>
              </a:r>
              <a:r>
                <a:rPr lang="zh-CN" altLang="zh-CN" sz="1200" b="1" dirty="0">
                  <a:solidFill>
                    <a:schemeClr val="tx1"/>
                  </a:solidFill>
                  <a:latin typeface="+mn-ea"/>
                </a:rPr>
                <a:t>：</a:t>
              </a:r>
              <a:r>
                <a:rPr lang="zh-CN" altLang="zh-CN" sz="1200" dirty="0">
                  <a:solidFill>
                    <a:schemeClr val="tx1"/>
                  </a:solidFill>
                  <a:latin typeface="+mn-ea"/>
                </a:rPr>
                <a:t>将所有锁定的图层进行解锁。</a:t>
              </a:r>
            </a:p>
            <a:p>
              <a:pPr lvl="0"/>
              <a:endParaRPr lang="zh-CN" altLang="zh-CN" sz="1200" dirty="0">
                <a:solidFill>
                  <a:schemeClr val="tx1"/>
                </a:solidFill>
                <a:latin typeface="+mn-ea"/>
              </a:endParaRPr>
            </a:p>
          </p:txBody>
        </p:sp>
        <p:grpSp>
          <p:nvGrpSpPr>
            <p:cNvPr id="8" name="组合 7"/>
            <p:cNvGrpSpPr/>
            <p:nvPr/>
          </p:nvGrpSpPr>
          <p:grpSpPr>
            <a:xfrm>
              <a:off x="702024" y="1174343"/>
              <a:ext cx="2530641" cy="524068"/>
              <a:chOff x="2599802" y="2312679"/>
              <a:chExt cx="2626318" cy="644525"/>
            </a:xfrm>
          </p:grpSpPr>
          <p:grpSp>
            <p:nvGrpSpPr>
              <p:cNvPr id="9" name="组合 8"/>
              <p:cNvGrpSpPr/>
              <p:nvPr/>
            </p:nvGrpSpPr>
            <p:grpSpPr>
              <a:xfrm>
                <a:off x="2599802" y="2312679"/>
                <a:ext cx="2626318" cy="644525"/>
                <a:chOff x="4837113" y="2311400"/>
                <a:chExt cx="2626318" cy="644525"/>
              </a:xfrm>
            </p:grpSpPr>
            <p:sp>
              <p:nvSpPr>
                <p:cNvPr id="11" name="Freeform 19"/>
                <p:cNvSpPr>
                  <a:spLocks noEditPoints="1"/>
                </p:cNvSpPr>
                <p:nvPr/>
              </p:nvSpPr>
              <p:spPr bwMode="auto">
                <a:xfrm>
                  <a:off x="4837113" y="2311400"/>
                  <a:ext cx="2626318" cy="644525"/>
                </a:xfrm>
                <a:custGeom>
                  <a:avLst/>
                  <a:gdLst>
                    <a:gd name="T0" fmla="*/ 1573 w 1573"/>
                    <a:gd name="T1" fmla="*/ 406 h 406"/>
                    <a:gd name="T2" fmla="*/ 140 w 1573"/>
                    <a:gd name="T3" fmla="*/ 406 h 406"/>
                    <a:gd name="T4" fmla="*/ 0 w 1573"/>
                    <a:gd name="T5" fmla="*/ 268 h 406"/>
                    <a:gd name="T6" fmla="*/ 0 w 1573"/>
                    <a:gd name="T7" fmla="*/ 0 h 406"/>
                    <a:gd name="T8" fmla="*/ 1478 w 1573"/>
                    <a:gd name="T9" fmla="*/ 0 h 406"/>
                    <a:gd name="T10" fmla="*/ 1573 w 1573"/>
                    <a:gd name="T11" fmla="*/ 95 h 406"/>
                    <a:gd name="T12" fmla="*/ 1573 w 1573"/>
                    <a:gd name="T13" fmla="*/ 406 h 406"/>
                    <a:gd name="T14" fmla="*/ 145 w 1573"/>
                    <a:gd name="T15" fmla="*/ 394 h 406"/>
                    <a:gd name="T16" fmla="*/ 1561 w 1573"/>
                    <a:gd name="T17" fmla="*/ 394 h 406"/>
                    <a:gd name="T18" fmla="*/ 1561 w 1573"/>
                    <a:gd name="T19" fmla="*/ 100 h 406"/>
                    <a:gd name="T20" fmla="*/ 1473 w 1573"/>
                    <a:gd name="T21" fmla="*/ 12 h 406"/>
                    <a:gd name="T22" fmla="*/ 12 w 1573"/>
                    <a:gd name="T23" fmla="*/ 12 h 406"/>
                    <a:gd name="T24" fmla="*/ 12 w 1573"/>
                    <a:gd name="T25" fmla="*/ 263 h 406"/>
                    <a:gd name="T26" fmla="*/ 145 w 1573"/>
                    <a:gd name="T27" fmla="*/ 39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3" h="406">
                      <a:moveTo>
                        <a:pt x="1573" y="406"/>
                      </a:moveTo>
                      <a:lnTo>
                        <a:pt x="140" y="406"/>
                      </a:lnTo>
                      <a:lnTo>
                        <a:pt x="0" y="268"/>
                      </a:lnTo>
                      <a:lnTo>
                        <a:pt x="0" y="0"/>
                      </a:lnTo>
                      <a:lnTo>
                        <a:pt x="1478" y="0"/>
                      </a:lnTo>
                      <a:lnTo>
                        <a:pt x="1573" y="95"/>
                      </a:lnTo>
                      <a:lnTo>
                        <a:pt x="1573" y="406"/>
                      </a:lnTo>
                      <a:close/>
                      <a:moveTo>
                        <a:pt x="145" y="394"/>
                      </a:moveTo>
                      <a:lnTo>
                        <a:pt x="1561" y="394"/>
                      </a:lnTo>
                      <a:lnTo>
                        <a:pt x="1561" y="100"/>
                      </a:lnTo>
                      <a:lnTo>
                        <a:pt x="1473" y="12"/>
                      </a:lnTo>
                      <a:lnTo>
                        <a:pt x="12" y="12"/>
                      </a:lnTo>
                      <a:lnTo>
                        <a:pt x="12" y="263"/>
                      </a:lnTo>
                      <a:lnTo>
                        <a:pt x="145" y="394"/>
                      </a:lnTo>
                      <a:close/>
                    </a:path>
                  </a:pathLst>
                </a:custGeom>
                <a:gradFill flip="none" rotWithShape="1">
                  <a:gsLst>
                    <a:gs pos="0">
                      <a:schemeClr val="bg1">
                        <a:alpha val="50000"/>
                      </a:schemeClr>
                    </a:gs>
                    <a:gs pos="76000">
                      <a:srgbClr val="05568D"/>
                    </a:gs>
                    <a:gs pos="47000">
                      <a:srgbClr val="043B71">
                        <a:alpha val="30000"/>
                      </a:srgbClr>
                    </a:gs>
                    <a:gs pos="100000">
                      <a:schemeClr val="bg1">
                        <a:alpha val="5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Freeform 22"/>
                <p:cNvSpPr>
                  <a:spLocks/>
                </p:cNvSpPr>
                <p:nvPr/>
              </p:nvSpPr>
              <p:spPr bwMode="auto">
                <a:xfrm>
                  <a:off x="4856163" y="2330452"/>
                  <a:ext cx="2586478" cy="606425"/>
                </a:xfrm>
                <a:custGeom>
                  <a:avLst/>
                  <a:gdLst>
                    <a:gd name="T0" fmla="*/ 1549 w 1549"/>
                    <a:gd name="T1" fmla="*/ 382 h 382"/>
                    <a:gd name="T2" fmla="*/ 1549 w 1549"/>
                    <a:gd name="T3" fmla="*/ 88 h 382"/>
                    <a:gd name="T4" fmla="*/ 1461 w 1549"/>
                    <a:gd name="T5" fmla="*/ 0 h 382"/>
                    <a:gd name="T6" fmla="*/ 0 w 1549"/>
                    <a:gd name="T7" fmla="*/ 0 h 382"/>
                    <a:gd name="T8" fmla="*/ 0 w 1549"/>
                    <a:gd name="T9" fmla="*/ 251 h 382"/>
                    <a:gd name="T10" fmla="*/ 133 w 1549"/>
                    <a:gd name="T11" fmla="*/ 382 h 382"/>
                    <a:gd name="T12" fmla="*/ 1549 w 1549"/>
                    <a:gd name="T13" fmla="*/ 382 h 382"/>
                  </a:gdLst>
                  <a:ahLst/>
                  <a:cxnLst>
                    <a:cxn ang="0">
                      <a:pos x="T0" y="T1"/>
                    </a:cxn>
                    <a:cxn ang="0">
                      <a:pos x="T2" y="T3"/>
                    </a:cxn>
                    <a:cxn ang="0">
                      <a:pos x="T4" y="T5"/>
                    </a:cxn>
                    <a:cxn ang="0">
                      <a:pos x="T6" y="T7"/>
                    </a:cxn>
                    <a:cxn ang="0">
                      <a:pos x="T8" y="T9"/>
                    </a:cxn>
                    <a:cxn ang="0">
                      <a:pos x="T10" y="T11"/>
                    </a:cxn>
                    <a:cxn ang="0">
                      <a:pos x="T12" y="T13"/>
                    </a:cxn>
                  </a:cxnLst>
                  <a:rect l="0" t="0" r="r" b="b"/>
                  <a:pathLst>
                    <a:path w="1549" h="382">
                      <a:moveTo>
                        <a:pt x="1549" y="382"/>
                      </a:moveTo>
                      <a:lnTo>
                        <a:pt x="1549" y="88"/>
                      </a:lnTo>
                      <a:lnTo>
                        <a:pt x="1461" y="0"/>
                      </a:lnTo>
                      <a:lnTo>
                        <a:pt x="0" y="0"/>
                      </a:lnTo>
                      <a:lnTo>
                        <a:pt x="0" y="251"/>
                      </a:lnTo>
                      <a:lnTo>
                        <a:pt x="133" y="382"/>
                      </a:lnTo>
                      <a:lnTo>
                        <a:pt x="1549" y="382"/>
                      </a:lnTo>
                      <a:close/>
                    </a:path>
                  </a:pathLst>
                </a:custGeom>
                <a:gradFill flip="none" rotWithShape="1">
                  <a:gsLst>
                    <a:gs pos="0">
                      <a:srgbClr val="0AC0FC">
                        <a:alpha val="40000"/>
                      </a:srgbClr>
                    </a:gs>
                    <a:gs pos="76000">
                      <a:srgbClr val="05568D"/>
                    </a:gs>
                    <a:gs pos="47000">
                      <a:srgbClr val="043B71">
                        <a:alpha val="30000"/>
                      </a:srgbClr>
                    </a:gs>
                    <a:gs pos="100000">
                      <a:srgbClr val="0AC0FC">
                        <a:alpha val="40000"/>
                      </a:srgbClr>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0" name="矩形 9"/>
              <p:cNvSpPr/>
              <p:nvPr/>
            </p:nvSpPr>
            <p:spPr>
              <a:xfrm>
                <a:off x="2657253" y="2407226"/>
                <a:ext cx="2548077" cy="492075"/>
              </a:xfrm>
              <a:prstGeom prst="rect">
                <a:avLst/>
              </a:prstGeom>
            </p:spPr>
            <p:txBody>
              <a:bodyPr wrap="square">
                <a:spAutoFit/>
              </a:bodyPr>
              <a:lstStyle/>
              <a:p>
                <a:pPr algn="ctr"/>
                <a:r>
                  <a:rPr lang="zh-CN" altLang="en-US" sz="2000" i="1" dirty="0">
                    <a:solidFill>
                      <a:schemeClr val="bg1"/>
                    </a:solidFill>
                    <a:effectLst>
                      <a:glow rad="101600">
                        <a:schemeClr val="accent1">
                          <a:satMod val="175000"/>
                          <a:alpha val="40000"/>
                        </a:schemeClr>
                      </a:glow>
                    </a:effectLst>
                    <a:cs typeface="+mn-ea"/>
                    <a:sym typeface="+mn-lt"/>
                  </a:rPr>
                  <a:t>图层控制</a:t>
                </a:r>
              </a:p>
            </p:txBody>
          </p:sp>
        </p:grpSp>
      </p:grpSp>
      <p:sp>
        <p:nvSpPr>
          <p:cNvPr id="4" name="页脚占位符 3"/>
          <p:cNvSpPr>
            <a:spLocks noGrp="1"/>
          </p:cNvSpPr>
          <p:nvPr>
            <p:ph type="ftr" sz="quarter" idx="12"/>
          </p:nvPr>
        </p:nvSpPr>
        <p:spPr>
          <a:xfrm>
            <a:off x="4173199" y="6313715"/>
            <a:ext cx="3275565" cy="365125"/>
          </a:xfrm>
        </p:spPr>
        <p:txBody>
          <a:bodyPr/>
          <a:lstStyle/>
          <a:p>
            <a:r>
              <a:rPr lang="zh-CN" altLang="en-US" dirty="0"/>
              <a:t>数据管理中心</a:t>
            </a:r>
          </a:p>
        </p:txBody>
      </p:sp>
      <p:pic>
        <p:nvPicPr>
          <p:cNvPr id="3" name="图层管理">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73650" y="1321300"/>
            <a:ext cx="8447437" cy="4606493"/>
          </a:xfrm>
          <a:prstGeom prst="rect">
            <a:avLst/>
          </a:prstGeom>
        </p:spPr>
      </p:pic>
    </p:spTree>
    <p:extLst>
      <p:ext uri="{BB962C8B-B14F-4D97-AF65-F5344CB8AC3E}">
        <p14:creationId xmlns:p14="http://schemas.microsoft.com/office/powerpoint/2010/main" val="207644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3</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15"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a:xfrm>
            <a:off x="478623" y="249441"/>
            <a:ext cx="2995028" cy="487704"/>
          </a:xfrm>
        </p:spPr>
        <p:txBody>
          <a:bodyPr>
            <a:normAutofit/>
          </a:bodyPr>
          <a:lstStyle/>
          <a:p>
            <a:r>
              <a:rPr kumimoji="1" lang="zh-CN" altLang="en-US" dirty="0">
                <a:solidFill>
                  <a:srgbClr val="2064A6"/>
                </a:solidFill>
              </a:rPr>
              <a:t>导出</a:t>
            </a:r>
            <a:r>
              <a:rPr kumimoji="1" lang="en-US" altLang="zh-CN" dirty="0">
                <a:solidFill>
                  <a:srgbClr val="2064A6"/>
                </a:solidFill>
              </a:rPr>
              <a:t>BDB</a:t>
            </a:r>
            <a:endParaRPr kumimoji="1" lang="zh-CN" altLang="en-US" dirty="0">
              <a:solidFill>
                <a:srgbClr val="2064A6"/>
              </a:solidFill>
            </a:endParaRPr>
          </a:p>
        </p:txBody>
      </p:sp>
      <p:grpSp>
        <p:nvGrpSpPr>
          <p:cNvPr id="2" name="组合 1"/>
          <p:cNvGrpSpPr/>
          <p:nvPr/>
        </p:nvGrpSpPr>
        <p:grpSpPr>
          <a:xfrm>
            <a:off x="135145" y="1087259"/>
            <a:ext cx="2723115" cy="4667991"/>
            <a:chOff x="564581" y="1174343"/>
            <a:chExt cx="2668084" cy="4667991"/>
          </a:xfrm>
        </p:grpSpPr>
        <p:sp>
          <p:nvSpPr>
            <p:cNvPr id="6" name="矩形: 圆角 24"/>
            <p:cNvSpPr/>
            <p:nvPr/>
          </p:nvSpPr>
          <p:spPr>
            <a:xfrm>
              <a:off x="564581" y="1886715"/>
              <a:ext cx="2648051" cy="39556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zh-CN" altLang="en-US" sz="1600" b="1" dirty="0">
                  <a:solidFill>
                    <a:schemeClr val="tx1"/>
                  </a:solidFill>
                  <a:latin typeface="+mn-ea"/>
                  <a:sym typeface="+mn-lt"/>
                </a:rPr>
                <a:t>注意事项：</a:t>
              </a:r>
              <a:endParaRPr lang="en-US" altLang="zh-CN" sz="1600" b="1" dirty="0">
                <a:solidFill>
                  <a:schemeClr val="tx1"/>
                </a:solidFill>
                <a:latin typeface="+mn-ea"/>
                <a:sym typeface="+mn-lt"/>
              </a:endParaRPr>
            </a:p>
            <a:p>
              <a:pPr>
                <a:lnSpc>
                  <a:spcPct val="200000"/>
                </a:lnSpc>
              </a:pPr>
              <a:r>
                <a:rPr lang="en-US" altLang="zh-CN" sz="1600" dirty="0">
                  <a:solidFill>
                    <a:schemeClr val="tx1"/>
                  </a:solidFill>
                  <a:latin typeface="+mn-ea"/>
                  <a:sym typeface="+mn-lt"/>
                </a:rPr>
                <a:t>1</a:t>
              </a:r>
              <a:r>
                <a:rPr lang="zh-CN" altLang="en-US" sz="1600" dirty="0">
                  <a:solidFill>
                    <a:schemeClr val="tx1"/>
                  </a:solidFill>
                  <a:latin typeface="+mn-ea"/>
                  <a:sym typeface="+mn-lt"/>
                </a:rPr>
                <a:t>、导出之前须先进行打印设置，并应用到布局。打印设置方法见下一页。</a:t>
              </a:r>
              <a:endParaRPr lang="en-US" altLang="zh-CN" sz="1600" dirty="0">
                <a:solidFill>
                  <a:schemeClr val="tx1"/>
                </a:solidFill>
                <a:latin typeface="+mn-ea"/>
                <a:sym typeface="+mn-lt"/>
              </a:endParaRPr>
            </a:p>
            <a:p>
              <a:pPr>
                <a:lnSpc>
                  <a:spcPct val="200000"/>
                </a:lnSpc>
              </a:pPr>
              <a:r>
                <a:rPr lang="en-US" altLang="zh-CN" sz="1600" dirty="0">
                  <a:solidFill>
                    <a:schemeClr val="tx1"/>
                  </a:solidFill>
                  <a:latin typeface="+mn-ea"/>
                  <a:sym typeface="+mn-lt"/>
                </a:rPr>
                <a:t>2</a:t>
              </a:r>
              <a:r>
                <a:rPr lang="zh-CN" altLang="en-US" sz="1600" dirty="0">
                  <a:solidFill>
                    <a:schemeClr val="tx1"/>
                  </a:solidFill>
                  <a:latin typeface="+mn-ea"/>
                  <a:sym typeface="+mn-lt"/>
                </a:rPr>
                <a:t>、导出</a:t>
              </a:r>
              <a:r>
                <a:rPr lang="en-US" altLang="zh-CN" sz="1600" dirty="0">
                  <a:solidFill>
                    <a:schemeClr val="tx1"/>
                  </a:solidFill>
                  <a:latin typeface="+mn-ea"/>
                  <a:sym typeface="+mn-lt"/>
                </a:rPr>
                <a:t>BDB</a:t>
              </a:r>
              <a:r>
                <a:rPr lang="zh-CN" altLang="en-US" sz="1600" dirty="0">
                  <a:solidFill>
                    <a:schemeClr val="tx1"/>
                  </a:solidFill>
                  <a:latin typeface="+mn-ea"/>
                  <a:sym typeface="+mn-lt"/>
                </a:rPr>
                <a:t>同时会将上传到规划条件的文件导出，并且同时导出与</a:t>
              </a:r>
              <a:r>
                <a:rPr lang="en-US" altLang="zh-CN" sz="1600" dirty="0">
                  <a:solidFill>
                    <a:schemeClr val="tx1"/>
                  </a:solidFill>
                  <a:latin typeface="+mn-ea"/>
                  <a:sym typeface="+mn-lt"/>
                </a:rPr>
                <a:t>BDB</a:t>
              </a:r>
              <a:r>
                <a:rPr lang="zh-CN" altLang="en-US" sz="1600" dirty="0">
                  <a:solidFill>
                    <a:schemeClr val="tx1"/>
                  </a:solidFill>
                  <a:latin typeface="+mn-ea"/>
                  <a:sym typeface="+mn-lt"/>
                </a:rPr>
                <a:t>一致的</a:t>
              </a:r>
              <a:r>
                <a:rPr lang="en-US" altLang="zh-CN" sz="1600" dirty="0">
                  <a:solidFill>
                    <a:schemeClr val="tx1"/>
                  </a:solidFill>
                  <a:latin typeface="+mn-ea"/>
                  <a:sym typeface="+mn-lt"/>
                </a:rPr>
                <a:t>PDF</a:t>
              </a:r>
              <a:r>
                <a:rPr lang="zh-CN" altLang="en-US" sz="1600" dirty="0" smtClean="0">
                  <a:solidFill>
                    <a:schemeClr val="tx1"/>
                  </a:solidFill>
                  <a:latin typeface="+mn-ea"/>
                  <a:sym typeface="+mn-lt"/>
                </a:rPr>
                <a:t>文件。</a:t>
              </a:r>
              <a:endParaRPr lang="en-US" altLang="zh-CN" sz="1600" dirty="0">
                <a:solidFill>
                  <a:schemeClr val="tx1"/>
                </a:solidFill>
                <a:latin typeface="+mn-ea"/>
                <a:sym typeface="+mn-lt"/>
              </a:endParaRPr>
            </a:p>
            <a:p>
              <a:pPr>
                <a:lnSpc>
                  <a:spcPct val="120000"/>
                </a:lnSpc>
              </a:pPr>
              <a:endParaRPr lang="zh-CN" altLang="en-US" sz="1200" b="1" dirty="0">
                <a:solidFill>
                  <a:schemeClr val="tx1"/>
                </a:solidFill>
                <a:latin typeface="+mn-ea"/>
                <a:sym typeface="+mn-lt"/>
              </a:endParaRPr>
            </a:p>
          </p:txBody>
        </p:sp>
        <p:grpSp>
          <p:nvGrpSpPr>
            <p:cNvPr id="8" name="组合 7"/>
            <p:cNvGrpSpPr/>
            <p:nvPr/>
          </p:nvGrpSpPr>
          <p:grpSpPr>
            <a:xfrm>
              <a:off x="702024" y="1174343"/>
              <a:ext cx="2530641" cy="524068"/>
              <a:chOff x="2599802" y="2312679"/>
              <a:chExt cx="2626318" cy="644525"/>
            </a:xfrm>
          </p:grpSpPr>
          <p:grpSp>
            <p:nvGrpSpPr>
              <p:cNvPr id="9" name="组合 8"/>
              <p:cNvGrpSpPr/>
              <p:nvPr/>
            </p:nvGrpSpPr>
            <p:grpSpPr>
              <a:xfrm>
                <a:off x="2599802" y="2312679"/>
                <a:ext cx="2626318" cy="644525"/>
                <a:chOff x="4837113" y="2311400"/>
                <a:chExt cx="2626318" cy="644525"/>
              </a:xfrm>
            </p:grpSpPr>
            <p:sp>
              <p:nvSpPr>
                <p:cNvPr id="11" name="Freeform 19"/>
                <p:cNvSpPr>
                  <a:spLocks noEditPoints="1"/>
                </p:cNvSpPr>
                <p:nvPr/>
              </p:nvSpPr>
              <p:spPr bwMode="auto">
                <a:xfrm>
                  <a:off x="4837113" y="2311400"/>
                  <a:ext cx="2626318" cy="644525"/>
                </a:xfrm>
                <a:custGeom>
                  <a:avLst/>
                  <a:gdLst>
                    <a:gd name="T0" fmla="*/ 1573 w 1573"/>
                    <a:gd name="T1" fmla="*/ 406 h 406"/>
                    <a:gd name="T2" fmla="*/ 140 w 1573"/>
                    <a:gd name="T3" fmla="*/ 406 h 406"/>
                    <a:gd name="T4" fmla="*/ 0 w 1573"/>
                    <a:gd name="T5" fmla="*/ 268 h 406"/>
                    <a:gd name="T6" fmla="*/ 0 w 1573"/>
                    <a:gd name="T7" fmla="*/ 0 h 406"/>
                    <a:gd name="T8" fmla="*/ 1478 w 1573"/>
                    <a:gd name="T9" fmla="*/ 0 h 406"/>
                    <a:gd name="T10" fmla="*/ 1573 w 1573"/>
                    <a:gd name="T11" fmla="*/ 95 h 406"/>
                    <a:gd name="T12" fmla="*/ 1573 w 1573"/>
                    <a:gd name="T13" fmla="*/ 406 h 406"/>
                    <a:gd name="T14" fmla="*/ 145 w 1573"/>
                    <a:gd name="T15" fmla="*/ 394 h 406"/>
                    <a:gd name="T16" fmla="*/ 1561 w 1573"/>
                    <a:gd name="T17" fmla="*/ 394 h 406"/>
                    <a:gd name="T18" fmla="*/ 1561 w 1573"/>
                    <a:gd name="T19" fmla="*/ 100 h 406"/>
                    <a:gd name="T20" fmla="*/ 1473 w 1573"/>
                    <a:gd name="T21" fmla="*/ 12 h 406"/>
                    <a:gd name="T22" fmla="*/ 12 w 1573"/>
                    <a:gd name="T23" fmla="*/ 12 h 406"/>
                    <a:gd name="T24" fmla="*/ 12 w 1573"/>
                    <a:gd name="T25" fmla="*/ 263 h 406"/>
                    <a:gd name="T26" fmla="*/ 145 w 1573"/>
                    <a:gd name="T27" fmla="*/ 39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3" h="406">
                      <a:moveTo>
                        <a:pt x="1573" y="406"/>
                      </a:moveTo>
                      <a:lnTo>
                        <a:pt x="140" y="406"/>
                      </a:lnTo>
                      <a:lnTo>
                        <a:pt x="0" y="268"/>
                      </a:lnTo>
                      <a:lnTo>
                        <a:pt x="0" y="0"/>
                      </a:lnTo>
                      <a:lnTo>
                        <a:pt x="1478" y="0"/>
                      </a:lnTo>
                      <a:lnTo>
                        <a:pt x="1573" y="95"/>
                      </a:lnTo>
                      <a:lnTo>
                        <a:pt x="1573" y="406"/>
                      </a:lnTo>
                      <a:close/>
                      <a:moveTo>
                        <a:pt x="145" y="394"/>
                      </a:moveTo>
                      <a:lnTo>
                        <a:pt x="1561" y="394"/>
                      </a:lnTo>
                      <a:lnTo>
                        <a:pt x="1561" y="100"/>
                      </a:lnTo>
                      <a:lnTo>
                        <a:pt x="1473" y="12"/>
                      </a:lnTo>
                      <a:lnTo>
                        <a:pt x="12" y="12"/>
                      </a:lnTo>
                      <a:lnTo>
                        <a:pt x="12" y="263"/>
                      </a:lnTo>
                      <a:lnTo>
                        <a:pt x="145" y="394"/>
                      </a:lnTo>
                      <a:close/>
                    </a:path>
                  </a:pathLst>
                </a:custGeom>
                <a:gradFill flip="none" rotWithShape="1">
                  <a:gsLst>
                    <a:gs pos="0">
                      <a:schemeClr val="bg1">
                        <a:alpha val="50000"/>
                      </a:schemeClr>
                    </a:gs>
                    <a:gs pos="76000">
                      <a:srgbClr val="05568D"/>
                    </a:gs>
                    <a:gs pos="47000">
                      <a:srgbClr val="043B71">
                        <a:alpha val="30000"/>
                      </a:srgbClr>
                    </a:gs>
                    <a:gs pos="100000">
                      <a:schemeClr val="bg1">
                        <a:alpha val="5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zh-CN" altLang="en-US">
                    <a:latin typeface="+mn-ea"/>
                    <a:cs typeface="+mn-ea"/>
                    <a:sym typeface="+mn-lt"/>
                  </a:endParaRPr>
                </a:p>
              </p:txBody>
            </p:sp>
            <p:sp>
              <p:nvSpPr>
                <p:cNvPr id="12" name="Freeform 22"/>
                <p:cNvSpPr>
                  <a:spLocks/>
                </p:cNvSpPr>
                <p:nvPr/>
              </p:nvSpPr>
              <p:spPr bwMode="auto">
                <a:xfrm>
                  <a:off x="4856162" y="2349500"/>
                  <a:ext cx="2586478" cy="606425"/>
                </a:xfrm>
                <a:custGeom>
                  <a:avLst/>
                  <a:gdLst>
                    <a:gd name="T0" fmla="*/ 1549 w 1549"/>
                    <a:gd name="T1" fmla="*/ 382 h 382"/>
                    <a:gd name="T2" fmla="*/ 1549 w 1549"/>
                    <a:gd name="T3" fmla="*/ 88 h 382"/>
                    <a:gd name="T4" fmla="*/ 1461 w 1549"/>
                    <a:gd name="T5" fmla="*/ 0 h 382"/>
                    <a:gd name="T6" fmla="*/ 0 w 1549"/>
                    <a:gd name="T7" fmla="*/ 0 h 382"/>
                    <a:gd name="T8" fmla="*/ 0 w 1549"/>
                    <a:gd name="T9" fmla="*/ 251 h 382"/>
                    <a:gd name="T10" fmla="*/ 133 w 1549"/>
                    <a:gd name="T11" fmla="*/ 382 h 382"/>
                    <a:gd name="T12" fmla="*/ 1549 w 1549"/>
                    <a:gd name="T13" fmla="*/ 382 h 382"/>
                  </a:gdLst>
                  <a:ahLst/>
                  <a:cxnLst>
                    <a:cxn ang="0">
                      <a:pos x="T0" y="T1"/>
                    </a:cxn>
                    <a:cxn ang="0">
                      <a:pos x="T2" y="T3"/>
                    </a:cxn>
                    <a:cxn ang="0">
                      <a:pos x="T4" y="T5"/>
                    </a:cxn>
                    <a:cxn ang="0">
                      <a:pos x="T6" y="T7"/>
                    </a:cxn>
                    <a:cxn ang="0">
                      <a:pos x="T8" y="T9"/>
                    </a:cxn>
                    <a:cxn ang="0">
                      <a:pos x="T10" y="T11"/>
                    </a:cxn>
                    <a:cxn ang="0">
                      <a:pos x="T12" y="T13"/>
                    </a:cxn>
                  </a:cxnLst>
                  <a:rect l="0" t="0" r="r" b="b"/>
                  <a:pathLst>
                    <a:path w="1549" h="382">
                      <a:moveTo>
                        <a:pt x="1549" y="382"/>
                      </a:moveTo>
                      <a:lnTo>
                        <a:pt x="1549" y="88"/>
                      </a:lnTo>
                      <a:lnTo>
                        <a:pt x="1461" y="0"/>
                      </a:lnTo>
                      <a:lnTo>
                        <a:pt x="0" y="0"/>
                      </a:lnTo>
                      <a:lnTo>
                        <a:pt x="0" y="251"/>
                      </a:lnTo>
                      <a:lnTo>
                        <a:pt x="133" y="382"/>
                      </a:lnTo>
                      <a:lnTo>
                        <a:pt x="1549" y="382"/>
                      </a:lnTo>
                      <a:close/>
                    </a:path>
                  </a:pathLst>
                </a:custGeom>
                <a:gradFill flip="none" rotWithShape="1">
                  <a:gsLst>
                    <a:gs pos="0">
                      <a:srgbClr val="0AC0FC">
                        <a:alpha val="40000"/>
                      </a:srgbClr>
                    </a:gs>
                    <a:gs pos="76000">
                      <a:srgbClr val="05568D"/>
                    </a:gs>
                    <a:gs pos="47000">
                      <a:srgbClr val="043B71">
                        <a:alpha val="30000"/>
                      </a:srgbClr>
                    </a:gs>
                    <a:gs pos="100000">
                      <a:srgbClr val="0AC0FC">
                        <a:alpha val="40000"/>
                      </a:srgbClr>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zh-CN" altLang="en-US">
                    <a:latin typeface="+mn-ea"/>
                    <a:cs typeface="+mn-ea"/>
                    <a:sym typeface="+mn-lt"/>
                  </a:endParaRPr>
                </a:p>
              </p:txBody>
            </p:sp>
          </p:grpSp>
          <p:sp>
            <p:nvSpPr>
              <p:cNvPr id="10" name="矩形 9"/>
              <p:cNvSpPr/>
              <p:nvPr/>
            </p:nvSpPr>
            <p:spPr>
              <a:xfrm>
                <a:off x="2657253" y="2407226"/>
                <a:ext cx="2548077" cy="492075"/>
              </a:xfrm>
              <a:prstGeom prst="rect">
                <a:avLst/>
              </a:prstGeom>
            </p:spPr>
            <p:txBody>
              <a:bodyPr wrap="square">
                <a:spAutoFit/>
              </a:bodyPr>
              <a:lstStyle/>
              <a:p>
                <a:pPr algn="ctr"/>
                <a:r>
                  <a:rPr lang="zh-CN" altLang="en-US" sz="2000" i="1" dirty="0">
                    <a:solidFill>
                      <a:schemeClr val="bg1"/>
                    </a:solidFill>
                    <a:effectLst>
                      <a:glow rad="101600">
                        <a:schemeClr val="accent1">
                          <a:satMod val="175000"/>
                          <a:alpha val="40000"/>
                        </a:schemeClr>
                      </a:glow>
                    </a:effectLst>
                    <a:latin typeface="+mn-ea"/>
                    <a:cs typeface="+mn-ea"/>
                    <a:sym typeface="+mn-lt"/>
                  </a:rPr>
                  <a:t>如何导出</a:t>
                </a:r>
                <a:r>
                  <a:rPr lang="en-US" altLang="zh-CN" sz="2000" i="1" dirty="0">
                    <a:solidFill>
                      <a:schemeClr val="bg1"/>
                    </a:solidFill>
                    <a:effectLst>
                      <a:glow rad="101600">
                        <a:schemeClr val="accent1">
                          <a:satMod val="175000"/>
                          <a:alpha val="40000"/>
                        </a:schemeClr>
                      </a:glow>
                    </a:effectLst>
                    <a:latin typeface="+mn-ea"/>
                    <a:cs typeface="+mn-ea"/>
                    <a:sym typeface="+mn-lt"/>
                  </a:rPr>
                  <a:t>BDB</a:t>
                </a:r>
                <a:endParaRPr lang="zh-CN" altLang="en-US" sz="2000" i="1" dirty="0">
                  <a:solidFill>
                    <a:schemeClr val="bg1"/>
                  </a:solidFill>
                  <a:effectLst>
                    <a:glow rad="101600">
                      <a:schemeClr val="accent1">
                        <a:satMod val="175000"/>
                        <a:alpha val="40000"/>
                      </a:schemeClr>
                    </a:glow>
                  </a:effectLst>
                  <a:latin typeface="+mn-ea"/>
                  <a:cs typeface="+mn-ea"/>
                  <a:sym typeface="+mn-lt"/>
                </a:endParaRPr>
              </a:p>
            </p:txBody>
          </p:sp>
        </p:grpSp>
      </p:grpSp>
      <p:sp>
        <p:nvSpPr>
          <p:cNvPr id="4" name="页脚占位符 3"/>
          <p:cNvSpPr>
            <a:spLocks noGrp="1"/>
          </p:cNvSpPr>
          <p:nvPr>
            <p:ph type="ftr" sz="quarter" idx="12"/>
          </p:nvPr>
        </p:nvSpPr>
        <p:spPr/>
        <p:txBody>
          <a:bodyPr/>
          <a:lstStyle/>
          <a:p>
            <a:r>
              <a:rPr lang="zh-CN" altLang="en-US" dirty="0"/>
              <a:t>数据管理中心</a:t>
            </a:r>
          </a:p>
        </p:txBody>
      </p:sp>
      <p:pic>
        <p:nvPicPr>
          <p:cNvPr id="3" name="导出BD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1167" y="1213664"/>
            <a:ext cx="8918276" cy="4541586"/>
          </a:xfrm>
          <a:prstGeom prst="rect">
            <a:avLst/>
          </a:prstGeom>
        </p:spPr>
      </p:pic>
    </p:spTree>
    <p:extLst>
      <p:ext uri="{BB962C8B-B14F-4D97-AF65-F5344CB8AC3E}">
        <p14:creationId xmlns:p14="http://schemas.microsoft.com/office/powerpoint/2010/main" val="15546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 y="0"/>
            <a:ext cx="4019909" cy="6858000"/>
          </a:xfrm>
          <a:prstGeom prst="rect">
            <a:avLst/>
          </a:prstGeom>
          <a:gradFill flip="none" rotWithShape="1">
            <a:gsLst>
              <a:gs pos="0">
                <a:srgbClr val="2064A6">
                  <a:shade val="30000"/>
                  <a:satMod val="115000"/>
                </a:srgbClr>
              </a:gs>
              <a:gs pos="50000">
                <a:srgbClr val="2064A6">
                  <a:shade val="67500"/>
                  <a:satMod val="115000"/>
                </a:srgbClr>
              </a:gs>
              <a:gs pos="100000">
                <a:srgbClr val="2064A6">
                  <a:shade val="100000"/>
                  <a:satMod val="115000"/>
                </a:srgbClr>
              </a:gs>
            </a:gsLst>
            <a:lin ang="189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cxnSp>
        <p:nvCxnSpPr>
          <p:cNvPr id="2" name="直接连接符 1"/>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2" name="文本框 11"/>
          <p:cNvSpPr txBox="1">
            <a:spLocks noChangeArrowheads="1"/>
          </p:cNvSpPr>
          <p:nvPr/>
        </p:nvSpPr>
        <p:spPr bwMode="auto">
          <a:xfrm>
            <a:off x="1808359" y="2807283"/>
            <a:ext cx="39957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a:ea typeface="等线"/>
                <a:cs typeface="等线"/>
              </a:defRPr>
            </a:lvl1pPr>
            <a:lvl2pPr marL="742950" indent="-285750">
              <a:lnSpc>
                <a:spcPct val="90000"/>
              </a:lnSpc>
              <a:spcBef>
                <a:spcPts val="500"/>
              </a:spcBef>
              <a:buFont typeface="Arial" panose="020B0604020202020204" pitchFamily="34" charset="0"/>
              <a:buChar char="•"/>
              <a:defRPr sz="2400">
                <a:solidFill>
                  <a:schemeClr val="tx1"/>
                </a:solidFill>
                <a:latin typeface="等线"/>
                <a:ea typeface="等线"/>
                <a:cs typeface="等线"/>
              </a:defRPr>
            </a:lvl2pPr>
            <a:lvl3pPr marL="1143000" indent="-228600">
              <a:lnSpc>
                <a:spcPct val="90000"/>
              </a:lnSpc>
              <a:spcBef>
                <a:spcPts val="500"/>
              </a:spcBef>
              <a:buFont typeface="Arial" panose="020B0604020202020204" pitchFamily="34" charset="0"/>
              <a:buChar char="•"/>
              <a:defRPr sz="2000">
                <a:solidFill>
                  <a:schemeClr val="tx1"/>
                </a:solidFill>
                <a:latin typeface="等线"/>
                <a:ea typeface="等线"/>
                <a:cs typeface="等线"/>
              </a:defRPr>
            </a:lvl3pPr>
            <a:lvl4pPr marL="16002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4pPr>
            <a:lvl5pPr marL="20574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9pPr>
          </a:lstStyle>
          <a:p>
            <a:pPr eaLnBrk="1" hangingPunct="1">
              <a:lnSpc>
                <a:spcPct val="100000"/>
              </a:lnSpc>
              <a:spcBef>
                <a:spcPct val="0"/>
              </a:spcBef>
              <a:buFontTx/>
              <a:buNone/>
            </a:pPr>
            <a:r>
              <a:rPr lang="zh-CN" altLang="en-US" sz="6000" b="1" dirty="0">
                <a:solidFill>
                  <a:schemeClr val="bg1"/>
                </a:solidFill>
                <a:latin typeface="思源黑体 CN Bold" panose="020B0800000000000000" pitchFamily="34" charset="-122"/>
                <a:ea typeface="思源黑体 CN Bold" panose="020B0800000000000000" pitchFamily="34" charset="-122"/>
                <a:cs typeface="Aharoni" panose="02010803020104030203" pitchFamily="2" charset="-79"/>
              </a:rPr>
              <a:t>目 录</a:t>
            </a:r>
          </a:p>
        </p:txBody>
      </p:sp>
      <p:grpSp>
        <p:nvGrpSpPr>
          <p:cNvPr id="13" name="组合 17"/>
          <p:cNvGrpSpPr>
            <a:grpSpLocks/>
          </p:cNvGrpSpPr>
          <p:nvPr/>
        </p:nvGrpSpPr>
        <p:grpSpPr bwMode="auto">
          <a:xfrm>
            <a:off x="6387906" y="827593"/>
            <a:ext cx="1039812" cy="1016000"/>
            <a:chOff x="7024756" y="787736"/>
            <a:chExt cx="1040590" cy="1015663"/>
          </a:xfrm>
        </p:grpSpPr>
        <p:sp>
          <p:nvSpPr>
            <p:cNvPr id="14" name="文本框 16"/>
            <p:cNvSpPr txBox="1">
              <a:spLocks noChangeArrowheads="1"/>
            </p:cNvSpPr>
            <p:nvPr/>
          </p:nvSpPr>
          <p:spPr bwMode="auto">
            <a:xfrm>
              <a:off x="7024756" y="787736"/>
              <a:ext cx="10405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a:ea typeface="等线"/>
                  <a:cs typeface="等线"/>
                </a:defRPr>
              </a:lvl1pPr>
              <a:lvl2pPr marL="742950" indent="-285750">
                <a:lnSpc>
                  <a:spcPct val="90000"/>
                </a:lnSpc>
                <a:spcBef>
                  <a:spcPts val="500"/>
                </a:spcBef>
                <a:buFont typeface="Arial" panose="020B0604020202020204" pitchFamily="34" charset="0"/>
                <a:buChar char="•"/>
                <a:defRPr sz="2400">
                  <a:solidFill>
                    <a:schemeClr val="tx1"/>
                  </a:solidFill>
                  <a:latin typeface="等线"/>
                  <a:ea typeface="等线"/>
                  <a:cs typeface="等线"/>
                </a:defRPr>
              </a:lvl2pPr>
              <a:lvl3pPr marL="1143000" indent="-228600">
                <a:lnSpc>
                  <a:spcPct val="90000"/>
                </a:lnSpc>
                <a:spcBef>
                  <a:spcPts val="500"/>
                </a:spcBef>
                <a:buFont typeface="Arial" panose="020B0604020202020204" pitchFamily="34" charset="0"/>
                <a:buChar char="•"/>
                <a:defRPr sz="2000">
                  <a:solidFill>
                    <a:schemeClr val="tx1"/>
                  </a:solidFill>
                  <a:latin typeface="等线"/>
                  <a:ea typeface="等线"/>
                  <a:cs typeface="等线"/>
                </a:defRPr>
              </a:lvl3pPr>
              <a:lvl4pPr marL="16002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4pPr>
              <a:lvl5pPr marL="20574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9pPr>
            </a:lstStyle>
            <a:p>
              <a:pPr algn="just" eaLnBrk="1" hangingPunct="1">
                <a:lnSpc>
                  <a:spcPct val="100000"/>
                </a:lnSpc>
                <a:spcBef>
                  <a:spcPct val="0"/>
                </a:spcBef>
                <a:buFontTx/>
                <a:buNone/>
              </a:pPr>
              <a:r>
                <a:rPr lang="en-US" altLang="zh-CN" sz="6000" dirty="0">
                  <a:solidFill>
                    <a:srgbClr val="145CA1"/>
                  </a:solidFill>
                  <a:latin typeface="Aharoni" panose="02010803020104030203" pitchFamily="2" charset="-79"/>
                  <a:ea typeface="LiHei Pro"/>
                  <a:cs typeface="Aharoni" panose="02010803020104030203" pitchFamily="2" charset="-79"/>
                </a:rPr>
                <a:t>01</a:t>
              </a:r>
              <a:endParaRPr lang="zh-CN" altLang="en-US" sz="6000" dirty="0">
                <a:solidFill>
                  <a:srgbClr val="145CA1"/>
                </a:solidFill>
                <a:latin typeface="Aharoni" panose="02010803020104030203" pitchFamily="2" charset="-79"/>
                <a:ea typeface="LiHei Pro"/>
                <a:cs typeface="Aharoni" panose="02010803020104030203" pitchFamily="2" charset="-79"/>
              </a:endParaRPr>
            </a:p>
          </p:txBody>
        </p:sp>
        <p:cxnSp>
          <p:nvCxnSpPr>
            <p:cNvPr id="15" name="直接连接符 14"/>
            <p:cNvCxnSpPr/>
            <p:nvPr/>
          </p:nvCxnSpPr>
          <p:spPr>
            <a:xfrm flipH="1">
              <a:off x="7480709" y="1313025"/>
              <a:ext cx="452777" cy="434831"/>
            </a:xfrm>
            <a:prstGeom prst="line">
              <a:avLst/>
            </a:prstGeom>
            <a:ln>
              <a:solidFill>
                <a:srgbClr val="2064A6"/>
              </a:solidFill>
            </a:ln>
          </p:spPr>
          <p:style>
            <a:lnRef idx="1">
              <a:schemeClr val="accent1"/>
            </a:lnRef>
            <a:fillRef idx="0">
              <a:schemeClr val="accent1"/>
            </a:fillRef>
            <a:effectRef idx="0">
              <a:schemeClr val="accent1"/>
            </a:effectRef>
            <a:fontRef idx="minor">
              <a:schemeClr val="tx1"/>
            </a:fontRef>
          </p:style>
        </p:cxnSp>
      </p:grpSp>
      <p:grpSp>
        <p:nvGrpSpPr>
          <p:cNvPr id="16" name="组合 42"/>
          <p:cNvGrpSpPr>
            <a:grpSpLocks/>
          </p:cNvGrpSpPr>
          <p:nvPr/>
        </p:nvGrpSpPr>
        <p:grpSpPr bwMode="auto">
          <a:xfrm>
            <a:off x="6387906" y="2132098"/>
            <a:ext cx="1039812" cy="1016000"/>
            <a:chOff x="7024756" y="787736"/>
            <a:chExt cx="1040590" cy="1015663"/>
          </a:xfrm>
        </p:grpSpPr>
        <p:sp>
          <p:nvSpPr>
            <p:cNvPr id="17" name="文本框 43"/>
            <p:cNvSpPr txBox="1">
              <a:spLocks noChangeArrowheads="1"/>
            </p:cNvSpPr>
            <p:nvPr/>
          </p:nvSpPr>
          <p:spPr bwMode="auto">
            <a:xfrm>
              <a:off x="7024756" y="787736"/>
              <a:ext cx="10405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a:ea typeface="等线"/>
                  <a:cs typeface="等线"/>
                </a:defRPr>
              </a:lvl1pPr>
              <a:lvl2pPr marL="742950" indent="-285750">
                <a:lnSpc>
                  <a:spcPct val="90000"/>
                </a:lnSpc>
                <a:spcBef>
                  <a:spcPts val="500"/>
                </a:spcBef>
                <a:buFont typeface="Arial" panose="020B0604020202020204" pitchFamily="34" charset="0"/>
                <a:buChar char="•"/>
                <a:defRPr sz="2400">
                  <a:solidFill>
                    <a:schemeClr val="tx1"/>
                  </a:solidFill>
                  <a:latin typeface="等线"/>
                  <a:ea typeface="等线"/>
                  <a:cs typeface="等线"/>
                </a:defRPr>
              </a:lvl2pPr>
              <a:lvl3pPr marL="1143000" indent="-228600">
                <a:lnSpc>
                  <a:spcPct val="90000"/>
                </a:lnSpc>
                <a:spcBef>
                  <a:spcPts val="500"/>
                </a:spcBef>
                <a:buFont typeface="Arial" panose="020B0604020202020204" pitchFamily="34" charset="0"/>
                <a:buChar char="•"/>
                <a:defRPr sz="2000">
                  <a:solidFill>
                    <a:schemeClr val="tx1"/>
                  </a:solidFill>
                  <a:latin typeface="等线"/>
                  <a:ea typeface="等线"/>
                  <a:cs typeface="等线"/>
                </a:defRPr>
              </a:lvl3pPr>
              <a:lvl4pPr marL="16002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4pPr>
              <a:lvl5pPr marL="20574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9pPr>
            </a:lstStyle>
            <a:p>
              <a:pPr algn="just">
                <a:lnSpc>
                  <a:spcPct val="100000"/>
                </a:lnSpc>
                <a:spcBef>
                  <a:spcPct val="0"/>
                </a:spcBef>
                <a:buNone/>
              </a:pPr>
              <a:r>
                <a:rPr lang="en-US" altLang="zh-CN" sz="6000" dirty="0">
                  <a:solidFill>
                    <a:srgbClr val="145CA1"/>
                  </a:solidFill>
                  <a:latin typeface="Aharoni" panose="02010803020104030203" pitchFamily="2" charset="-79"/>
                  <a:ea typeface="LiHei Pro"/>
                  <a:cs typeface="Aharoni" panose="02010803020104030203" pitchFamily="2" charset="-79"/>
                </a:rPr>
                <a:t>02</a:t>
              </a:r>
              <a:endParaRPr lang="zh-CN" altLang="en-US" sz="6000" dirty="0">
                <a:solidFill>
                  <a:srgbClr val="145CA1"/>
                </a:solidFill>
                <a:latin typeface="Aharoni" panose="02010803020104030203" pitchFamily="2" charset="-79"/>
                <a:ea typeface="LiHei Pro"/>
                <a:cs typeface="Aharoni" panose="02010803020104030203" pitchFamily="2" charset="-79"/>
              </a:endParaRPr>
            </a:p>
          </p:txBody>
        </p:sp>
        <p:cxnSp>
          <p:nvCxnSpPr>
            <p:cNvPr id="18" name="直接连接符 17"/>
            <p:cNvCxnSpPr/>
            <p:nvPr/>
          </p:nvCxnSpPr>
          <p:spPr>
            <a:xfrm flipH="1">
              <a:off x="7480709" y="1313024"/>
              <a:ext cx="452777" cy="434831"/>
            </a:xfrm>
            <a:prstGeom prst="line">
              <a:avLst/>
            </a:prstGeom>
            <a:ln>
              <a:solidFill>
                <a:srgbClr val="2064A6"/>
              </a:solidFill>
            </a:ln>
          </p:spPr>
          <p:style>
            <a:lnRef idx="1">
              <a:schemeClr val="accent1"/>
            </a:lnRef>
            <a:fillRef idx="0">
              <a:schemeClr val="accent1"/>
            </a:fillRef>
            <a:effectRef idx="0">
              <a:schemeClr val="accent1"/>
            </a:effectRef>
            <a:fontRef idx="minor">
              <a:schemeClr val="tx1"/>
            </a:fontRef>
          </p:style>
        </p:cxnSp>
      </p:grpSp>
      <p:sp>
        <p:nvSpPr>
          <p:cNvPr id="19" name="矩形 18"/>
          <p:cNvSpPr/>
          <p:nvPr/>
        </p:nvSpPr>
        <p:spPr bwMode="auto">
          <a:xfrm>
            <a:off x="7640444" y="2395687"/>
            <a:ext cx="3440112" cy="523220"/>
          </a:xfrm>
          <a:prstGeom prst="rect">
            <a:avLst/>
          </a:prstGeom>
        </p:spPr>
        <p:txBody>
          <a:bodyPr wrap="square">
            <a:spAutoFit/>
          </a:bodyPr>
          <a:lstStyle/>
          <a:p>
            <a:pPr>
              <a:defRPr/>
            </a:pPr>
            <a:r>
              <a:rPr lang="zh-CN" altLang="en-US" sz="2800" b="1" dirty="0">
                <a:solidFill>
                  <a:schemeClr val="tx1">
                    <a:lumMod val="75000"/>
                    <a:lumOff val="25000"/>
                  </a:schemeClr>
                </a:solidFill>
                <a:latin typeface="思源黑体 CN Bold" panose="020B0800000000000000" pitchFamily="34" charset="-122"/>
                <a:ea typeface="思源黑体 CN Bold" panose="020B0800000000000000" pitchFamily="34" charset="-122"/>
                <a:cs typeface="Aharoni" panose="02010803020104030203" pitchFamily="2" charset="-79"/>
              </a:rPr>
              <a:t>安装与启动</a:t>
            </a:r>
          </a:p>
        </p:txBody>
      </p:sp>
      <p:sp>
        <p:nvSpPr>
          <p:cNvPr id="29" name="矩形 28"/>
          <p:cNvSpPr/>
          <p:nvPr/>
        </p:nvSpPr>
        <p:spPr bwMode="auto">
          <a:xfrm>
            <a:off x="7640444" y="1073983"/>
            <a:ext cx="3440112" cy="523220"/>
          </a:xfrm>
          <a:prstGeom prst="rect">
            <a:avLst/>
          </a:prstGeom>
        </p:spPr>
        <p:txBody>
          <a:bodyPr wrap="square">
            <a:spAutoFit/>
          </a:bodyPr>
          <a:lstStyle/>
          <a:p>
            <a:pPr eaLnBrk="1" fontAlgn="auto" hangingPunct="1">
              <a:spcBef>
                <a:spcPts val="0"/>
              </a:spcBef>
              <a:spcAft>
                <a:spcPts val="0"/>
              </a:spcAft>
              <a:defRPr/>
            </a:pPr>
            <a:r>
              <a:rPr lang="zh-CN" altLang="en-US" sz="2800" b="1" dirty="0">
                <a:solidFill>
                  <a:schemeClr val="tx1">
                    <a:lumMod val="75000"/>
                    <a:lumOff val="25000"/>
                  </a:schemeClr>
                </a:solidFill>
                <a:latin typeface="思源黑体 CN Bold" panose="020B0800000000000000" pitchFamily="34" charset="-122"/>
                <a:ea typeface="思源黑体 CN Bold" panose="020B0800000000000000" pitchFamily="34" charset="-122"/>
                <a:cs typeface="Aharoni" panose="02010803020104030203" pitchFamily="2" charset="-79"/>
              </a:rPr>
              <a:t>报建依据</a:t>
            </a:r>
          </a:p>
        </p:txBody>
      </p:sp>
      <p:grpSp>
        <p:nvGrpSpPr>
          <p:cNvPr id="20" name="组合 42"/>
          <p:cNvGrpSpPr>
            <a:grpSpLocks/>
          </p:cNvGrpSpPr>
          <p:nvPr/>
        </p:nvGrpSpPr>
        <p:grpSpPr bwMode="auto">
          <a:xfrm>
            <a:off x="6387906" y="3444369"/>
            <a:ext cx="1039812" cy="1016000"/>
            <a:chOff x="7024756" y="787736"/>
            <a:chExt cx="1040590" cy="1015663"/>
          </a:xfrm>
        </p:grpSpPr>
        <p:sp>
          <p:nvSpPr>
            <p:cNvPr id="21" name="文本框 43"/>
            <p:cNvSpPr txBox="1">
              <a:spLocks noChangeArrowheads="1"/>
            </p:cNvSpPr>
            <p:nvPr/>
          </p:nvSpPr>
          <p:spPr bwMode="auto">
            <a:xfrm>
              <a:off x="7024756" y="787736"/>
              <a:ext cx="10405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a:ea typeface="等线"/>
                  <a:cs typeface="等线"/>
                </a:defRPr>
              </a:lvl1pPr>
              <a:lvl2pPr marL="742950" indent="-285750">
                <a:lnSpc>
                  <a:spcPct val="90000"/>
                </a:lnSpc>
                <a:spcBef>
                  <a:spcPts val="500"/>
                </a:spcBef>
                <a:buFont typeface="Arial" panose="020B0604020202020204" pitchFamily="34" charset="0"/>
                <a:buChar char="•"/>
                <a:defRPr sz="2400">
                  <a:solidFill>
                    <a:schemeClr val="tx1"/>
                  </a:solidFill>
                  <a:latin typeface="等线"/>
                  <a:ea typeface="等线"/>
                  <a:cs typeface="等线"/>
                </a:defRPr>
              </a:lvl2pPr>
              <a:lvl3pPr marL="1143000" indent="-228600">
                <a:lnSpc>
                  <a:spcPct val="90000"/>
                </a:lnSpc>
                <a:spcBef>
                  <a:spcPts val="500"/>
                </a:spcBef>
                <a:buFont typeface="Arial" panose="020B0604020202020204" pitchFamily="34" charset="0"/>
                <a:buChar char="•"/>
                <a:defRPr sz="2000">
                  <a:solidFill>
                    <a:schemeClr val="tx1"/>
                  </a:solidFill>
                  <a:latin typeface="等线"/>
                  <a:ea typeface="等线"/>
                  <a:cs typeface="等线"/>
                </a:defRPr>
              </a:lvl3pPr>
              <a:lvl4pPr marL="16002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4pPr>
              <a:lvl5pPr marL="2057400" indent="-228600">
                <a:lnSpc>
                  <a:spcPct val="90000"/>
                </a:lnSpc>
                <a:spcBef>
                  <a:spcPts val="500"/>
                </a:spcBef>
                <a:buFont typeface="Arial" panose="020B0604020202020204" pitchFamily="34" charset="0"/>
                <a:buChar char="•"/>
                <a:defRPr>
                  <a:solidFill>
                    <a:schemeClr val="tx1"/>
                  </a:solidFill>
                  <a:latin typeface="等线"/>
                  <a:ea typeface="等线"/>
                  <a:cs typeface="等线"/>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ea typeface="等线"/>
                  <a:cs typeface="等线"/>
                </a:defRPr>
              </a:lvl9pPr>
            </a:lstStyle>
            <a:p>
              <a:pPr algn="just">
                <a:lnSpc>
                  <a:spcPct val="100000"/>
                </a:lnSpc>
                <a:spcBef>
                  <a:spcPct val="0"/>
                </a:spcBef>
                <a:buNone/>
              </a:pPr>
              <a:r>
                <a:rPr lang="en-US" altLang="zh-CN" sz="6000" dirty="0">
                  <a:solidFill>
                    <a:srgbClr val="145CA1"/>
                  </a:solidFill>
                  <a:latin typeface="Aharoni" panose="02010803020104030203" pitchFamily="2" charset="-79"/>
                  <a:ea typeface="LiHei Pro"/>
                  <a:cs typeface="Aharoni" panose="02010803020104030203" pitchFamily="2" charset="-79"/>
                </a:rPr>
                <a:t>03</a:t>
              </a:r>
              <a:endParaRPr lang="zh-CN" altLang="en-US" sz="6000" dirty="0">
                <a:solidFill>
                  <a:srgbClr val="145CA1"/>
                </a:solidFill>
                <a:latin typeface="Aharoni" panose="02010803020104030203" pitchFamily="2" charset="-79"/>
                <a:ea typeface="LiHei Pro"/>
                <a:cs typeface="Aharoni" panose="02010803020104030203" pitchFamily="2" charset="-79"/>
              </a:endParaRPr>
            </a:p>
          </p:txBody>
        </p:sp>
        <p:cxnSp>
          <p:nvCxnSpPr>
            <p:cNvPr id="22" name="直接连接符 21"/>
            <p:cNvCxnSpPr/>
            <p:nvPr/>
          </p:nvCxnSpPr>
          <p:spPr>
            <a:xfrm flipH="1">
              <a:off x="7480709" y="1313024"/>
              <a:ext cx="452777" cy="434831"/>
            </a:xfrm>
            <a:prstGeom prst="line">
              <a:avLst/>
            </a:prstGeom>
            <a:ln>
              <a:solidFill>
                <a:srgbClr val="2064A6"/>
              </a:solidFill>
            </a:ln>
          </p:spPr>
          <p:style>
            <a:lnRef idx="1">
              <a:schemeClr val="accent1"/>
            </a:lnRef>
            <a:fillRef idx="0">
              <a:schemeClr val="accent1"/>
            </a:fillRef>
            <a:effectRef idx="0">
              <a:schemeClr val="accent1"/>
            </a:effectRef>
            <a:fontRef idx="minor">
              <a:schemeClr val="tx1"/>
            </a:fontRef>
          </p:style>
        </p:cxnSp>
      </p:grpSp>
      <p:sp>
        <p:nvSpPr>
          <p:cNvPr id="23" name="矩形 22"/>
          <p:cNvSpPr/>
          <p:nvPr/>
        </p:nvSpPr>
        <p:spPr bwMode="auto">
          <a:xfrm>
            <a:off x="7640444" y="3707958"/>
            <a:ext cx="3440112" cy="523220"/>
          </a:xfrm>
          <a:prstGeom prst="rect">
            <a:avLst/>
          </a:prstGeom>
        </p:spPr>
        <p:txBody>
          <a:bodyPr wrap="square">
            <a:spAutoFit/>
          </a:bodyPr>
          <a:lstStyle/>
          <a:p>
            <a:pPr eaLnBrk="1" fontAlgn="auto" hangingPunct="1">
              <a:spcBef>
                <a:spcPts val="0"/>
              </a:spcBef>
              <a:spcAft>
                <a:spcPts val="0"/>
              </a:spcAft>
              <a:defRPr/>
            </a:pPr>
            <a:r>
              <a:rPr lang="zh-CN" altLang="en-US" sz="2800" b="1" dirty="0">
                <a:solidFill>
                  <a:schemeClr val="tx1">
                    <a:lumMod val="75000"/>
                    <a:lumOff val="25000"/>
                  </a:schemeClr>
                </a:solidFill>
                <a:latin typeface="思源黑体 CN Bold" panose="020B0800000000000000" pitchFamily="34" charset="-122"/>
                <a:ea typeface="思源黑体 CN Bold" panose="020B0800000000000000" pitchFamily="34" charset="-122"/>
                <a:cs typeface="Aharoni" panose="02010803020104030203" pitchFamily="2" charset="-79"/>
              </a:rPr>
              <a:t>功能介绍</a:t>
            </a:r>
          </a:p>
        </p:txBody>
      </p:sp>
      <p:sp>
        <p:nvSpPr>
          <p:cNvPr id="3" name="页脚占位符 2"/>
          <p:cNvSpPr>
            <a:spLocks noGrp="1"/>
          </p:cNvSpPr>
          <p:nvPr>
            <p:ph type="ftr" sz="quarter" idx="11"/>
          </p:nvPr>
        </p:nvSpPr>
        <p:spPr/>
        <p:txBody>
          <a:bodyPr/>
          <a:lstStyle/>
          <a:p>
            <a:r>
              <a:rPr lang="zh-CN" altLang="en-US"/>
              <a:t>数据管理中心</a:t>
            </a:r>
            <a:endParaRPr lang="zh-CN" altLang="en-US" dirty="0"/>
          </a:p>
        </p:txBody>
      </p:sp>
    </p:spTree>
  </p:cSld>
  <p:clrMapOvr>
    <a:masterClrMapping/>
  </p:clrMapOvr>
  <p:transition spd="slow" advTm="2132">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3</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15"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a:xfrm>
            <a:off x="478623" y="249441"/>
            <a:ext cx="2995028" cy="487704"/>
          </a:xfrm>
        </p:spPr>
        <p:txBody>
          <a:bodyPr>
            <a:normAutofit/>
          </a:bodyPr>
          <a:lstStyle/>
          <a:p>
            <a:r>
              <a:rPr kumimoji="1" lang="zh-CN" altLang="en-US" dirty="0">
                <a:solidFill>
                  <a:srgbClr val="2064A6"/>
                </a:solidFill>
              </a:rPr>
              <a:t>打印设置</a:t>
            </a:r>
          </a:p>
        </p:txBody>
      </p:sp>
      <p:grpSp>
        <p:nvGrpSpPr>
          <p:cNvPr id="2" name="组合 1"/>
          <p:cNvGrpSpPr/>
          <p:nvPr/>
        </p:nvGrpSpPr>
        <p:grpSpPr>
          <a:xfrm>
            <a:off x="300590" y="955995"/>
            <a:ext cx="3067940" cy="5469672"/>
            <a:chOff x="702024" y="1174343"/>
            <a:chExt cx="2809078" cy="5469672"/>
          </a:xfrm>
        </p:grpSpPr>
        <p:sp>
          <p:nvSpPr>
            <p:cNvPr id="6" name="矩形: 圆角 24"/>
            <p:cNvSpPr/>
            <p:nvPr/>
          </p:nvSpPr>
          <p:spPr>
            <a:xfrm>
              <a:off x="865034" y="2573461"/>
              <a:ext cx="2646068" cy="40705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b="1" dirty="0">
                  <a:solidFill>
                    <a:schemeClr val="tx1"/>
                  </a:solidFill>
                  <a:latin typeface="+mn-ea"/>
                  <a:sym typeface="+mn-lt"/>
                </a:rPr>
                <a:t>注意事项：</a:t>
              </a:r>
              <a:endParaRPr lang="en-US" altLang="zh-CN" sz="1400" b="1" dirty="0">
                <a:solidFill>
                  <a:schemeClr val="tx1"/>
                </a:solidFill>
                <a:latin typeface="+mn-ea"/>
                <a:sym typeface="+mn-lt"/>
              </a:endParaRPr>
            </a:p>
            <a:p>
              <a:pPr lvl="0" indent="360000" eaLnBrk="0" fontAlgn="base" hangingPunct="0">
                <a:lnSpc>
                  <a:spcPct val="130000"/>
                </a:lnSpc>
                <a:spcBef>
                  <a:spcPct val="0"/>
                </a:spcBef>
                <a:spcAft>
                  <a:spcPct val="0"/>
                </a:spcAft>
              </a:pPr>
              <a:r>
                <a:rPr kumimoji="0" lang="zh-CN"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在</a:t>
              </a:r>
              <a:r>
                <a:rPr kumimoji="0" lang="zh-CN" altLang="zh-CN"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进行</a:t>
              </a:r>
              <a:r>
                <a:rPr lang="zh-CN" altLang="en-US" sz="1400" dirty="0">
                  <a:solidFill>
                    <a:schemeClr val="tx1"/>
                  </a:solidFill>
                  <a:latin typeface="宋体" panose="02010600030101010101" pitchFamily="2" charset="-122"/>
                </a:rPr>
                <a:t>“导出</a:t>
              </a:r>
              <a:r>
                <a:rPr lang="en-US" altLang="zh-CN" sz="1400" dirty="0">
                  <a:solidFill>
                    <a:schemeClr val="tx1"/>
                  </a:solidFill>
                  <a:latin typeface="宋体" panose="02010600030101010101" pitchFamily="2" charset="-122"/>
                </a:rPr>
                <a:t>BDB</a:t>
              </a:r>
              <a:r>
                <a:rPr kumimoji="0" lang="zh-CN" altLang="en-US"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a:t>
              </a:r>
              <a:r>
                <a:rPr kumimoji="0" lang="zh-CN" altLang="zh-CN"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之前</a:t>
              </a:r>
              <a:r>
                <a:rPr kumimoji="0" lang="zh-CN"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，须先进行</a:t>
              </a:r>
              <a:r>
                <a:rPr kumimoji="0" lang="zh-CN" altLang="zh-CN"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打印设置</a:t>
              </a:r>
              <a:r>
                <a:rPr kumimoji="0" lang="zh-CN"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。具体操作如下：</a:t>
              </a:r>
              <a:endParaRPr kumimoji="0" lang="zh-CN" altLang="zh-CN"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3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a:t>
              </a:r>
              <a:r>
                <a:rPr kumimoji="0" lang="zh-CN" altLang="en-US"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、进入打印设置</a:t>
              </a:r>
              <a:r>
                <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，选择打印机名称为</a:t>
              </a:r>
              <a:r>
                <a:rPr kumimoji="0" lang="zh-CN" altLang="en-US" sz="1400" b="1" i="0" u="none" strike="noStrike" cap="none" normalizeH="0" baseline="0" dirty="0">
                  <a:ln>
                    <a:noFill/>
                  </a:ln>
                  <a:solidFill>
                    <a:schemeClr val="tx1"/>
                  </a:solidFill>
                  <a:effectLst/>
                  <a:latin typeface="宋体" panose="02010600030101010101" pitchFamily="2" charset="-122"/>
                  <a:ea typeface="宋体" panose="02010600030101010101" pitchFamily="2" charset="-122"/>
                </a:rPr>
                <a:t>“</a:t>
              </a:r>
              <a:r>
                <a:rPr kumimoji="0" lang="en-US" altLang="zh-CN" sz="1400" b="1" i="0" u="none" strike="noStrike" cap="none" normalizeH="0" baseline="0" dirty="0">
                  <a:ln>
                    <a:noFill/>
                  </a:ln>
                  <a:solidFill>
                    <a:schemeClr val="tx1"/>
                  </a:solidFill>
                  <a:effectLst/>
                  <a:latin typeface="宋体" panose="02010600030101010101" pitchFamily="2" charset="-122"/>
                  <a:ea typeface="宋体" panose="02010600030101010101" pitchFamily="2" charset="-122"/>
                </a:rPr>
                <a:t>DWG To PDF.pc3”</a:t>
              </a:r>
              <a:r>
                <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a:t>
              </a:r>
              <a:endParaRPr kumimoji="0" lang="zh-CN"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3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2</a:t>
              </a:r>
              <a:r>
                <a:rPr kumimoji="0" lang="zh-CN" altLang="en-US"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、选择</a:t>
              </a:r>
              <a:r>
                <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打印范围为</a:t>
              </a:r>
              <a:r>
                <a:rPr kumimoji="0" lang="zh-CN" altLang="en-US" sz="1400" b="1" i="0" u="none" strike="noStrike" cap="none" normalizeH="0" baseline="0" dirty="0">
                  <a:ln>
                    <a:noFill/>
                  </a:ln>
                  <a:solidFill>
                    <a:schemeClr val="tx1"/>
                  </a:solidFill>
                  <a:effectLst/>
                  <a:latin typeface="宋体" panose="02010600030101010101" pitchFamily="2" charset="-122"/>
                  <a:ea typeface="宋体" panose="02010600030101010101" pitchFamily="2" charset="-122"/>
                </a:rPr>
                <a:t>“窗口”</a:t>
              </a:r>
              <a:r>
                <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，并在</a:t>
              </a:r>
              <a:r>
                <a:rPr kumimoji="0" lang="zh-CN" altLang="en-US"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图纸模型空间中，框</a:t>
              </a:r>
              <a:r>
                <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选窗口范围；</a:t>
              </a:r>
              <a:endParaRPr kumimoji="0" lang="zh-CN"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3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3</a:t>
              </a:r>
              <a:r>
                <a:rPr kumimoji="0" lang="zh-CN" altLang="en-US"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、勾选打印偏移中的“居中打印”选项；</a:t>
              </a:r>
              <a:endParaRPr kumimoji="0" lang="zh-CN"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3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4</a:t>
              </a:r>
              <a:r>
                <a:rPr kumimoji="0" lang="zh-CN" altLang="en-US"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、设置打印比例中的“布满图纸”</a:t>
              </a:r>
              <a:r>
                <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或“自定义”比例</a:t>
              </a: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a:t>
              </a:r>
              <a:r>
                <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单位选择为</a:t>
              </a:r>
              <a:r>
                <a:rPr kumimoji="0" lang="zh-CN" altLang="en-US"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“毫米”；</a:t>
              </a:r>
              <a:endParaRPr kumimoji="0" lang="zh-CN"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30000"/>
                </a:lnSpc>
                <a:spcBef>
                  <a:spcPct val="0"/>
                </a:spcBef>
                <a:spcAft>
                  <a:spcPct val="0"/>
                </a:spcAft>
                <a:buClrTx/>
                <a:buSzTx/>
                <a:buFontTx/>
                <a:buNone/>
                <a:tabLst/>
              </a:pPr>
              <a:r>
                <a:rPr lang="en-US" altLang="zh-CN" sz="1400" dirty="0" smtClean="0">
                  <a:solidFill>
                    <a:schemeClr val="tx1"/>
                  </a:solidFill>
                  <a:latin typeface="宋体" panose="02010600030101010101" pitchFamily="2" charset="-122"/>
                  <a:ea typeface="宋体" panose="02010600030101010101" pitchFamily="2" charset="-122"/>
                </a:rPr>
                <a:t>5</a:t>
              </a:r>
              <a:r>
                <a:rPr lang="zh-CN" altLang="en-US" sz="1400" dirty="0" smtClean="0">
                  <a:solidFill>
                    <a:schemeClr val="tx1"/>
                  </a:solidFill>
                  <a:latin typeface="宋体" panose="02010600030101010101" pitchFamily="2" charset="-122"/>
                  <a:ea typeface="宋体" panose="02010600030101010101" pitchFamily="2" charset="-122"/>
                </a:rPr>
                <a:t>、</a:t>
              </a:r>
              <a:r>
                <a:rPr kumimoji="0" lang="zh-CN" altLang="en-US"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根据</a:t>
              </a:r>
              <a:r>
                <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项目实际情况完成打印样式后，</a:t>
              </a:r>
              <a:r>
                <a:rPr kumimoji="0" lang="zh-CN" altLang="en-US" sz="1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点击“应用到布局”按钮</a:t>
              </a:r>
              <a:r>
                <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，并关闭面板</a:t>
              </a:r>
              <a:r>
                <a:rPr kumimoji="0" lang="zh-CN" altLang="en-US"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a:t>
              </a:r>
              <a:endParaRPr kumimoji="0" lang="zh-CN"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600" b="0" i="0" u="none" strike="noStrike" cap="none" normalizeH="0" baseline="0" dirty="0">
                  <a:ln>
                    <a:noFill/>
                  </a:ln>
                  <a:solidFill>
                    <a:schemeClr val="tx1"/>
                  </a:solidFill>
                  <a:effectLst/>
                  <a:latin typeface="Arial" panose="020B0604020202020204" pitchFamily="34" charset="0"/>
                </a:rPr>
                <a:t>  </a:t>
              </a:r>
              <a:r>
                <a:rPr kumimoji="0" lang="zh-CN" altLang="en-US" sz="4000" b="0" i="0" u="none" strike="noStrike" cap="none" normalizeH="0" baseline="0" dirty="0">
                  <a:ln>
                    <a:noFill/>
                  </a:ln>
                  <a:solidFill>
                    <a:schemeClr val="tx1"/>
                  </a:solidFill>
                  <a:effectLst/>
                  <a:latin typeface="Arial" panose="020B0604020202020204" pitchFamily="34" charset="0"/>
                </a:rPr>
                <a:t>   </a:t>
              </a:r>
              <a:endParaRPr kumimoji="0" lang="zh-CN" altLang="en-US" sz="3600" b="0" i="0" u="none" strike="noStrike" cap="none" normalizeH="0" baseline="0" dirty="0">
                <a:ln>
                  <a:noFill/>
                </a:ln>
                <a:solidFill>
                  <a:schemeClr val="tx1"/>
                </a:solidFill>
                <a:effectLst/>
                <a:latin typeface="Arial" panose="020B0604020202020204" pitchFamily="34" charset="0"/>
              </a:endParaRPr>
            </a:p>
            <a:p>
              <a:pPr>
                <a:lnSpc>
                  <a:spcPct val="120000"/>
                </a:lnSpc>
              </a:pPr>
              <a:endParaRPr lang="zh-CN" altLang="en-US" sz="1200" b="1" dirty="0">
                <a:solidFill>
                  <a:schemeClr val="tx1"/>
                </a:solidFill>
                <a:latin typeface="+mn-ea"/>
                <a:sym typeface="+mn-lt"/>
              </a:endParaRPr>
            </a:p>
          </p:txBody>
        </p:sp>
        <p:grpSp>
          <p:nvGrpSpPr>
            <p:cNvPr id="8" name="组合 7"/>
            <p:cNvGrpSpPr/>
            <p:nvPr/>
          </p:nvGrpSpPr>
          <p:grpSpPr>
            <a:xfrm>
              <a:off x="702024" y="1174343"/>
              <a:ext cx="2530641" cy="524068"/>
              <a:chOff x="2599802" y="2312679"/>
              <a:chExt cx="2626318" cy="644525"/>
            </a:xfrm>
          </p:grpSpPr>
          <p:grpSp>
            <p:nvGrpSpPr>
              <p:cNvPr id="9" name="组合 8"/>
              <p:cNvGrpSpPr/>
              <p:nvPr/>
            </p:nvGrpSpPr>
            <p:grpSpPr>
              <a:xfrm>
                <a:off x="2599802" y="2312679"/>
                <a:ext cx="2626318" cy="644525"/>
                <a:chOff x="4837113" y="2311400"/>
                <a:chExt cx="2626318" cy="644525"/>
              </a:xfrm>
            </p:grpSpPr>
            <p:sp>
              <p:nvSpPr>
                <p:cNvPr id="11" name="Freeform 19"/>
                <p:cNvSpPr>
                  <a:spLocks noEditPoints="1"/>
                </p:cNvSpPr>
                <p:nvPr/>
              </p:nvSpPr>
              <p:spPr bwMode="auto">
                <a:xfrm>
                  <a:off x="4837113" y="2311400"/>
                  <a:ext cx="2626318" cy="644525"/>
                </a:xfrm>
                <a:custGeom>
                  <a:avLst/>
                  <a:gdLst>
                    <a:gd name="T0" fmla="*/ 1573 w 1573"/>
                    <a:gd name="T1" fmla="*/ 406 h 406"/>
                    <a:gd name="T2" fmla="*/ 140 w 1573"/>
                    <a:gd name="T3" fmla="*/ 406 h 406"/>
                    <a:gd name="T4" fmla="*/ 0 w 1573"/>
                    <a:gd name="T5" fmla="*/ 268 h 406"/>
                    <a:gd name="T6" fmla="*/ 0 w 1573"/>
                    <a:gd name="T7" fmla="*/ 0 h 406"/>
                    <a:gd name="T8" fmla="*/ 1478 w 1573"/>
                    <a:gd name="T9" fmla="*/ 0 h 406"/>
                    <a:gd name="T10" fmla="*/ 1573 w 1573"/>
                    <a:gd name="T11" fmla="*/ 95 h 406"/>
                    <a:gd name="T12" fmla="*/ 1573 w 1573"/>
                    <a:gd name="T13" fmla="*/ 406 h 406"/>
                    <a:gd name="T14" fmla="*/ 145 w 1573"/>
                    <a:gd name="T15" fmla="*/ 394 h 406"/>
                    <a:gd name="T16" fmla="*/ 1561 w 1573"/>
                    <a:gd name="T17" fmla="*/ 394 h 406"/>
                    <a:gd name="T18" fmla="*/ 1561 w 1573"/>
                    <a:gd name="T19" fmla="*/ 100 h 406"/>
                    <a:gd name="T20" fmla="*/ 1473 w 1573"/>
                    <a:gd name="T21" fmla="*/ 12 h 406"/>
                    <a:gd name="T22" fmla="*/ 12 w 1573"/>
                    <a:gd name="T23" fmla="*/ 12 h 406"/>
                    <a:gd name="T24" fmla="*/ 12 w 1573"/>
                    <a:gd name="T25" fmla="*/ 263 h 406"/>
                    <a:gd name="T26" fmla="*/ 145 w 1573"/>
                    <a:gd name="T27" fmla="*/ 39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3" h="406">
                      <a:moveTo>
                        <a:pt x="1573" y="406"/>
                      </a:moveTo>
                      <a:lnTo>
                        <a:pt x="140" y="406"/>
                      </a:lnTo>
                      <a:lnTo>
                        <a:pt x="0" y="268"/>
                      </a:lnTo>
                      <a:lnTo>
                        <a:pt x="0" y="0"/>
                      </a:lnTo>
                      <a:lnTo>
                        <a:pt x="1478" y="0"/>
                      </a:lnTo>
                      <a:lnTo>
                        <a:pt x="1573" y="95"/>
                      </a:lnTo>
                      <a:lnTo>
                        <a:pt x="1573" y="406"/>
                      </a:lnTo>
                      <a:close/>
                      <a:moveTo>
                        <a:pt x="145" y="394"/>
                      </a:moveTo>
                      <a:lnTo>
                        <a:pt x="1561" y="394"/>
                      </a:lnTo>
                      <a:lnTo>
                        <a:pt x="1561" y="100"/>
                      </a:lnTo>
                      <a:lnTo>
                        <a:pt x="1473" y="12"/>
                      </a:lnTo>
                      <a:lnTo>
                        <a:pt x="12" y="12"/>
                      </a:lnTo>
                      <a:lnTo>
                        <a:pt x="12" y="263"/>
                      </a:lnTo>
                      <a:lnTo>
                        <a:pt x="145" y="394"/>
                      </a:lnTo>
                      <a:close/>
                    </a:path>
                  </a:pathLst>
                </a:custGeom>
                <a:gradFill flip="none" rotWithShape="1">
                  <a:gsLst>
                    <a:gs pos="0">
                      <a:schemeClr val="bg1">
                        <a:alpha val="50000"/>
                      </a:schemeClr>
                    </a:gs>
                    <a:gs pos="76000">
                      <a:srgbClr val="05568D"/>
                    </a:gs>
                    <a:gs pos="47000">
                      <a:srgbClr val="043B71">
                        <a:alpha val="30000"/>
                      </a:srgbClr>
                    </a:gs>
                    <a:gs pos="100000">
                      <a:schemeClr val="bg1">
                        <a:alpha val="5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zh-CN" altLang="en-US">
                    <a:latin typeface="+mn-ea"/>
                    <a:cs typeface="+mn-ea"/>
                    <a:sym typeface="+mn-lt"/>
                  </a:endParaRPr>
                </a:p>
              </p:txBody>
            </p:sp>
            <p:sp>
              <p:nvSpPr>
                <p:cNvPr id="12" name="Freeform 22"/>
                <p:cNvSpPr>
                  <a:spLocks/>
                </p:cNvSpPr>
                <p:nvPr/>
              </p:nvSpPr>
              <p:spPr bwMode="auto">
                <a:xfrm>
                  <a:off x="4856163" y="2330452"/>
                  <a:ext cx="2586478" cy="606425"/>
                </a:xfrm>
                <a:custGeom>
                  <a:avLst/>
                  <a:gdLst>
                    <a:gd name="T0" fmla="*/ 1549 w 1549"/>
                    <a:gd name="T1" fmla="*/ 382 h 382"/>
                    <a:gd name="T2" fmla="*/ 1549 w 1549"/>
                    <a:gd name="T3" fmla="*/ 88 h 382"/>
                    <a:gd name="T4" fmla="*/ 1461 w 1549"/>
                    <a:gd name="T5" fmla="*/ 0 h 382"/>
                    <a:gd name="T6" fmla="*/ 0 w 1549"/>
                    <a:gd name="T7" fmla="*/ 0 h 382"/>
                    <a:gd name="T8" fmla="*/ 0 w 1549"/>
                    <a:gd name="T9" fmla="*/ 251 h 382"/>
                    <a:gd name="T10" fmla="*/ 133 w 1549"/>
                    <a:gd name="T11" fmla="*/ 382 h 382"/>
                    <a:gd name="T12" fmla="*/ 1549 w 1549"/>
                    <a:gd name="T13" fmla="*/ 382 h 382"/>
                  </a:gdLst>
                  <a:ahLst/>
                  <a:cxnLst>
                    <a:cxn ang="0">
                      <a:pos x="T0" y="T1"/>
                    </a:cxn>
                    <a:cxn ang="0">
                      <a:pos x="T2" y="T3"/>
                    </a:cxn>
                    <a:cxn ang="0">
                      <a:pos x="T4" y="T5"/>
                    </a:cxn>
                    <a:cxn ang="0">
                      <a:pos x="T6" y="T7"/>
                    </a:cxn>
                    <a:cxn ang="0">
                      <a:pos x="T8" y="T9"/>
                    </a:cxn>
                    <a:cxn ang="0">
                      <a:pos x="T10" y="T11"/>
                    </a:cxn>
                    <a:cxn ang="0">
                      <a:pos x="T12" y="T13"/>
                    </a:cxn>
                  </a:cxnLst>
                  <a:rect l="0" t="0" r="r" b="b"/>
                  <a:pathLst>
                    <a:path w="1549" h="382">
                      <a:moveTo>
                        <a:pt x="1549" y="382"/>
                      </a:moveTo>
                      <a:lnTo>
                        <a:pt x="1549" y="88"/>
                      </a:lnTo>
                      <a:lnTo>
                        <a:pt x="1461" y="0"/>
                      </a:lnTo>
                      <a:lnTo>
                        <a:pt x="0" y="0"/>
                      </a:lnTo>
                      <a:lnTo>
                        <a:pt x="0" y="251"/>
                      </a:lnTo>
                      <a:lnTo>
                        <a:pt x="133" y="382"/>
                      </a:lnTo>
                      <a:lnTo>
                        <a:pt x="1549" y="382"/>
                      </a:lnTo>
                      <a:close/>
                    </a:path>
                  </a:pathLst>
                </a:custGeom>
                <a:gradFill flip="none" rotWithShape="1">
                  <a:gsLst>
                    <a:gs pos="0">
                      <a:srgbClr val="0AC0FC">
                        <a:alpha val="40000"/>
                      </a:srgbClr>
                    </a:gs>
                    <a:gs pos="76000">
                      <a:srgbClr val="05568D"/>
                    </a:gs>
                    <a:gs pos="47000">
                      <a:srgbClr val="043B71">
                        <a:alpha val="30000"/>
                      </a:srgbClr>
                    </a:gs>
                    <a:gs pos="100000">
                      <a:srgbClr val="0AC0FC">
                        <a:alpha val="40000"/>
                      </a:srgbClr>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zh-CN" altLang="en-US">
                    <a:latin typeface="+mn-ea"/>
                    <a:cs typeface="+mn-ea"/>
                    <a:sym typeface="+mn-lt"/>
                  </a:endParaRPr>
                </a:p>
              </p:txBody>
            </p:sp>
          </p:grpSp>
          <p:sp>
            <p:nvSpPr>
              <p:cNvPr id="10" name="矩形 9"/>
              <p:cNvSpPr/>
              <p:nvPr/>
            </p:nvSpPr>
            <p:spPr>
              <a:xfrm>
                <a:off x="2657253" y="2407226"/>
                <a:ext cx="2548077" cy="492075"/>
              </a:xfrm>
              <a:prstGeom prst="rect">
                <a:avLst/>
              </a:prstGeom>
            </p:spPr>
            <p:txBody>
              <a:bodyPr wrap="square">
                <a:spAutoFit/>
              </a:bodyPr>
              <a:lstStyle/>
              <a:p>
                <a:pPr algn="ctr"/>
                <a:r>
                  <a:rPr lang="zh-CN" altLang="en-US" sz="2000" i="1" dirty="0">
                    <a:solidFill>
                      <a:schemeClr val="bg1"/>
                    </a:solidFill>
                    <a:effectLst>
                      <a:glow rad="101600">
                        <a:schemeClr val="accent1">
                          <a:satMod val="175000"/>
                          <a:alpha val="40000"/>
                        </a:schemeClr>
                      </a:glow>
                    </a:effectLst>
                    <a:latin typeface="+mn-ea"/>
                    <a:cs typeface="+mn-ea"/>
                    <a:sym typeface="+mn-lt"/>
                  </a:rPr>
                  <a:t>打印设置</a:t>
                </a:r>
              </a:p>
            </p:txBody>
          </p:sp>
        </p:grpSp>
      </p:grpSp>
      <p:sp>
        <p:nvSpPr>
          <p:cNvPr id="4" name="页脚占位符 3"/>
          <p:cNvSpPr>
            <a:spLocks noGrp="1"/>
          </p:cNvSpPr>
          <p:nvPr>
            <p:ph type="ftr" sz="quarter" idx="12"/>
          </p:nvPr>
        </p:nvSpPr>
        <p:spPr/>
        <p:txBody>
          <a:bodyPr/>
          <a:lstStyle/>
          <a:p>
            <a:r>
              <a:rPr lang="zh-CN" altLang="en-US" dirty="0"/>
              <a:t>数据管理中心</a:t>
            </a:r>
          </a:p>
        </p:txBody>
      </p:sp>
      <p:sp>
        <p:nvSpPr>
          <p:cNvPr id="3" name="AutoShape 2" descr="b1a3b45cb4204c563bafdf281fe6baf">
            <a:extLst>
              <a:ext uri="{FF2B5EF4-FFF2-40B4-BE49-F238E27FC236}">
                <a16:creationId xmlns="" xmlns:a16="http://schemas.microsoft.com/office/drawing/2014/main" id="{4646236C-0F35-43F8-8230-1BBB042ACFB2}"/>
              </a:ext>
            </a:extLst>
          </p:cNvPr>
          <p:cNvSpPr>
            <a:spLocks noChangeAspect="1" noChangeArrowheads="1"/>
          </p:cNvSpPr>
          <p:nvPr/>
        </p:nvSpPr>
        <p:spPr bwMode="auto">
          <a:xfrm>
            <a:off x="5943599" y="3276599"/>
            <a:ext cx="3070659" cy="30706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3" name="图片 12">
            <a:extLst>
              <a:ext uri="{FF2B5EF4-FFF2-40B4-BE49-F238E27FC236}">
                <a16:creationId xmlns="" xmlns:a16="http://schemas.microsoft.com/office/drawing/2014/main" id="{8E455042-A648-45F6-8CF1-88398D3E2152}"/>
              </a:ext>
            </a:extLst>
          </p:cNvPr>
          <p:cNvPicPr>
            <a:picLocks noChangeAspect="1"/>
          </p:cNvPicPr>
          <p:nvPr/>
        </p:nvPicPr>
        <p:blipFill>
          <a:blip r:embed="rId2"/>
          <a:stretch>
            <a:fillRect/>
          </a:stretch>
        </p:blipFill>
        <p:spPr>
          <a:xfrm>
            <a:off x="3709689" y="971486"/>
            <a:ext cx="7724506" cy="5322247"/>
          </a:xfrm>
          <a:prstGeom prst="rect">
            <a:avLst/>
          </a:prstGeom>
        </p:spPr>
      </p:pic>
    </p:spTree>
    <p:extLst>
      <p:ext uri="{BB962C8B-B14F-4D97-AF65-F5344CB8AC3E}">
        <p14:creationId xmlns:p14="http://schemas.microsoft.com/office/powerpoint/2010/main" val="167654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3834026"/>
            <a:ext cx="12192000" cy="733791"/>
          </a:xfrm>
          <a:prstGeom prst="rect">
            <a:avLst/>
          </a:prstGeom>
          <a:noFill/>
        </p:spPr>
        <p:txBody>
          <a:bodyPr wrap="square" rtlCol="0">
            <a:spAutoFit/>
          </a:bodyPr>
          <a:lstStyle/>
          <a:p>
            <a:pPr algn="ctr">
              <a:lnSpc>
                <a:spcPts val="5400"/>
              </a:lnSpc>
            </a:pPr>
            <a:r>
              <a:rPr lang="zh-CN" altLang="en-US" sz="4000" spc="600" dirty="0">
                <a:solidFill>
                  <a:srgbClr val="145CA1"/>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谢谢</a:t>
            </a:r>
            <a:endParaRPr lang="en-US" altLang="zh-CN" sz="4000" spc="600" dirty="0">
              <a:solidFill>
                <a:srgbClr val="145CA1"/>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pic>
        <p:nvPicPr>
          <p:cNvPr id="7" name="图片 6"/>
          <p:cNvPicPr>
            <a:picLocks noChangeAspect="1"/>
          </p:cNvPicPr>
          <p:nvPr/>
        </p:nvPicPr>
        <p:blipFill>
          <a:blip r:embed="rId3"/>
          <a:stretch>
            <a:fillRect/>
          </a:stretch>
        </p:blipFill>
        <p:spPr>
          <a:xfrm>
            <a:off x="0" y="992631"/>
            <a:ext cx="12192000" cy="2642131"/>
          </a:xfrm>
          <a:prstGeom prst="rect">
            <a:avLst/>
          </a:prstGeom>
        </p:spPr>
      </p:pic>
      <p:sp>
        <p:nvSpPr>
          <p:cNvPr id="2" name="页脚占位符 1"/>
          <p:cNvSpPr>
            <a:spLocks noGrp="1"/>
          </p:cNvSpPr>
          <p:nvPr>
            <p:ph type="ftr" sz="quarter" idx="11"/>
          </p:nvPr>
        </p:nvSpPr>
        <p:spPr/>
        <p:txBody>
          <a:bodyPr/>
          <a:lstStyle/>
          <a:p>
            <a:r>
              <a:rPr lang="zh-CN" altLang="en-US"/>
              <a:t>数据管理中心</a:t>
            </a:r>
            <a:endParaRPr lang="zh-CN" altLang="en-US" dirty="0"/>
          </a:p>
        </p:txBody>
      </p:sp>
    </p:spTree>
    <p:extLst>
      <p:ext uri="{BB962C8B-B14F-4D97-AF65-F5344CB8AC3E}">
        <p14:creationId xmlns:p14="http://schemas.microsoft.com/office/powerpoint/2010/main" val="1795597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2194719"/>
            <a:ext cx="12192000" cy="2286000"/>
          </a:xfrm>
          <a:prstGeom prst="rect">
            <a:avLst/>
          </a:prstGeom>
          <a:gradFill flip="none" rotWithShape="1">
            <a:gsLst>
              <a:gs pos="0">
                <a:srgbClr val="145CA1">
                  <a:shade val="30000"/>
                  <a:satMod val="115000"/>
                </a:srgbClr>
              </a:gs>
              <a:gs pos="49000">
                <a:srgbClr val="2064A6"/>
              </a:gs>
              <a:gs pos="100000">
                <a:srgbClr val="2064A6"/>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4100" name="组合 18"/>
          <p:cNvGrpSpPr/>
          <p:nvPr/>
        </p:nvGrpSpPr>
        <p:grpSpPr bwMode="auto">
          <a:xfrm>
            <a:off x="2289175" y="2945273"/>
            <a:ext cx="9902825" cy="1015663"/>
            <a:chOff x="2271358" y="3050377"/>
            <a:chExt cx="9903064" cy="1014787"/>
          </a:xfrm>
        </p:grpSpPr>
        <p:sp>
          <p:nvSpPr>
            <p:cNvPr id="4106" name="文本框 46"/>
            <p:cNvSpPr txBox="1">
              <a:spLocks noChangeArrowheads="1"/>
            </p:cNvSpPr>
            <p:nvPr/>
          </p:nvSpPr>
          <p:spPr bwMode="auto">
            <a:xfrm rot="10800000">
              <a:off x="2271358" y="3050377"/>
              <a:ext cx="824459" cy="1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eaLnBrk="1" hangingPunct="1">
                <a:lnSpc>
                  <a:spcPct val="100000"/>
                </a:lnSpc>
                <a:spcBef>
                  <a:spcPct val="0"/>
                </a:spcBef>
                <a:buFontTx/>
                <a:buNone/>
              </a:pPr>
              <a:r>
                <a:rPr lang="en-US" altLang="zh-CN" sz="6000" dirty="0">
                  <a:solidFill>
                    <a:schemeClr val="bg1"/>
                  </a:solidFill>
                  <a:latin typeface="Arial" panose="020B0604020202020204" pitchFamily="34" charset="0"/>
                  <a:ea typeface="微软雅黑" panose="020B0503020204020204" pitchFamily="34" charset="-122"/>
                  <a:cs typeface="Aharoni" panose="02010803020104030203" pitchFamily="2" charset="-79"/>
                  <a:sym typeface="Arial" panose="020B0604020202020204" pitchFamily="34" charset="0"/>
                </a:rPr>
                <a:t>«</a:t>
              </a:r>
              <a:endParaRPr lang="zh-CN" altLang="en-US" sz="6000" dirty="0">
                <a:solidFill>
                  <a:schemeClr val="bg1"/>
                </a:solidFill>
                <a:latin typeface="Arial" panose="020B0604020202020204" pitchFamily="34" charset="0"/>
                <a:ea typeface="微软雅黑" panose="020B0503020204020204" pitchFamily="34" charset="-122"/>
                <a:cs typeface="Aharoni" panose="02010803020104030203" pitchFamily="2" charset="-79"/>
                <a:sym typeface="Arial" panose="020B0604020202020204" pitchFamily="34" charset="0"/>
              </a:endParaRPr>
            </a:p>
          </p:txBody>
        </p:sp>
        <p:grpSp>
          <p:nvGrpSpPr>
            <p:cNvPr id="4107" name="组合 17"/>
            <p:cNvGrpSpPr/>
            <p:nvPr/>
          </p:nvGrpSpPr>
          <p:grpSpPr bwMode="auto">
            <a:xfrm>
              <a:off x="3552412" y="3149295"/>
              <a:ext cx="8622010" cy="768777"/>
              <a:chOff x="3844450" y="3168206"/>
              <a:chExt cx="8622010" cy="768777"/>
            </a:xfrm>
          </p:grpSpPr>
          <p:sp>
            <p:nvSpPr>
              <p:cNvPr id="4108" name="文本框 52"/>
              <p:cNvSpPr txBox="1">
                <a:spLocks noChangeArrowheads="1"/>
              </p:cNvSpPr>
              <p:nvPr/>
            </p:nvSpPr>
            <p:spPr bwMode="auto">
              <a:xfrm>
                <a:off x="3844450" y="3168206"/>
                <a:ext cx="1290644" cy="7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gn="just" eaLnBrk="1" hangingPunct="1">
                  <a:lnSpc>
                    <a:spcPct val="100000"/>
                  </a:lnSpc>
                  <a:spcBef>
                    <a:spcPct val="0"/>
                  </a:spcBef>
                  <a:buFontTx/>
                  <a:buNone/>
                </a:pPr>
                <a:r>
                  <a:rPr lang="en-US" altLang="zh-CN" sz="4400" dirty="0">
                    <a:solidFill>
                      <a:schemeClr val="bg1"/>
                    </a:solidFill>
                    <a:latin typeface="微软雅黑" panose="020B0503020204020204" pitchFamily="34" charset="-122"/>
                    <a:ea typeface="微软雅黑" panose="020B0503020204020204" pitchFamily="34" charset="-122"/>
                    <a:cs typeface="Aharoni" panose="02010803020104030203" pitchFamily="2" charset="-79"/>
                    <a:sym typeface="Arial" panose="020B0604020202020204" pitchFamily="34" charset="0"/>
                  </a:rPr>
                  <a:t>01</a:t>
                </a:r>
                <a:endParaRPr lang="zh-CN" altLang="en-US" sz="4400" dirty="0">
                  <a:solidFill>
                    <a:schemeClr val="bg1"/>
                  </a:solidFill>
                  <a:latin typeface="微软雅黑" panose="020B0503020204020204" pitchFamily="34" charset="-122"/>
                  <a:ea typeface="微软雅黑" panose="020B0503020204020204" pitchFamily="34" charset="-122"/>
                  <a:cs typeface="Aharoni" panose="02010803020104030203" pitchFamily="2" charset="-79"/>
                  <a:sym typeface="Arial" panose="020B0604020202020204" pitchFamily="34" charset="0"/>
                </a:endParaRPr>
              </a:p>
            </p:txBody>
          </p:sp>
          <p:sp>
            <p:nvSpPr>
              <p:cNvPr id="4110" name="矩形 64"/>
              <p:cNvSpPr>
                <a:spLocks noChangeArrowheads="1"/>
              </p:cNvSpPr>
              <p:nvPr/>
            </p:nvSpPr>
            <p:spPr bwMode="auto">
              <a:xfrm>
                <a:off x="6642356" y="3198956"/>
                <a:ext cx="5824104" cy="7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gn="ctr">
                  <a:lnSpc>
                    <a:spcPct val="100000"/>
                  </a:lnSpc>
                  <a:spcBef>
                    <a:spcPct val="0"/>
                  </a:spcBef>
                  <a:buNone/>
                </a:pPr>
                <a:r>
                  <a:rPr lang="zh-CN" altLang="en-US" sz="4000" dirty="0">
                    <a:solidFill>
                      <a:schemeClr val="bg1"/>
                    </a:solidFill>
                    <a:latin typeface="Arial" panose="020B0604020202020204" pitchFamily="34" charset="0"/>
                    <a:ea typeface="微软雅黑" panose="020B0503020204020204" pitchFamily="34" charset="-122"/>
                    <a:cs typeface="Aharoni" panose="02010803020104030203" pitchFamily="2" charset="-79"/>
                    <a:sym typeface="Arial" panose="020B0604020202020204" pitchFamily="34" charset="0"/>
                  </a:rPr>
                  <a:t>报建依据</a:t>
                </a:r>
              </a:p>
            </p:txBody>
          </p:sp>
        </p:grpSp>
      </p:grpSp>
      <p:sp>
        <p:nvSpPr>
          <p:cNvPr id="6" name="任意多边形 5"/>
          <p:cNvSpPr/>
          <p:nvPr/>
        </p:nvSpPr>
        <p:spPr>
          <a:xfrm>
            <a:off x="88900" y="1849438"/>
            <a:ext cx="12065000" cy="3484562"/>
          </a:xfrm>
          <a:custGeom>
            <a:avLst/>
            <a:gdLst>
              <a:gd name="connsiteX0" fmla="*/ 0 w 12065000"/>
              <a:gd name="connsiteY0" fmla="*/ 3345152 h 3484852"/>
              <a:gd name="connsiteX1" fmla="*/ 1168400 w 12065000"/>
              <a:gd name="connsiteY1" fmla="*/ 1656052 h 3484852"/>
              <a:gd name="connsiteX2" fmla="*/ 4089400 w 12065000"/>
              <a:gd name="connsiteY2" fmla="*/ 5052 h 3484852"/>
              <a:gd name="connsiteX3" fmla="*/ 8877300 w 12065000"/>
              <a:gd name="connsiteY3" fmla="*/ 1224252 h 3484852"/>
              <a:gd name="connsiteX4" fmla="*/ 12065000 w 12065000"/>
              <a:gd name="connsiteY4" fmla="*/ 3484852 h 3484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000" h="3484852">
                <a:moveTo>
                  <a:pt x="0" y="3345152"/>
                </a:moveTo>
                <a:cubicBezTo>
                  <a:pt x="243416" y="2778943"/>
                  <a:pt x="486833" y="2212735"/>
                  <a:pt x="1168400" y="1656052"/>
                </a:cubicBezTo>
                <a:cubicBezTo>
                  <a:pt x="1849967" y="1099369"/>
                  <a:pt x="2804583" y="77019"/>
                  <a:pt x="4089400" y="5052"/>
                </a:cubicBezTo>
                <a:cubicBezTo>
                  <a:pt x="5374217" y="-66915"/>
                  <a:pt x="7548033" y="644285"/>
                  <a:pt x="8877300" y="1224252"/>
                </a:cubicBezTo>
                <a:cubicBezTo>
                  <a:pt x="10206567" y="1804219"/>
                  <a:pt x="11135783" y="2644535"/>
                  <a:pt x="12065000" y="3484852"/>
                </a:cubicBezTo>
              </a:path>
            </a:pathLst>
          </a:cu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任意多边形 7"/>
          <p:cNvSpPr/>
          <p:nvPr/>
        </p:nvSpPr>
        <p:spPr>
          <a:xfrm>
            <a:off x="50800" y="1709738"/>
            <a:ext cx="12141200" cy="3255962"/>
          </a:xfrm>
          <a:custGeom>
            <a:avLst/>
            <a:gdLst>
              <a:gd name="connsiteX0" fmla="*/ 0 w 12141200"/>
              <a:gd name="connsiteY0" fmla="*/ 563076 h 3255477"/>
              <a:gd name="connsiteX1" fmla="*/ 2032000 w 12141200"/>
              <a:gd name="connsiteY1" fmla="*/ 3255476 h 3255477"/>
              <a:gd name="connsiteX2" fmla="*/ 3822700 w 12141200"/>
              <a:gd name="connsiteY2" fmla="*/ 575776 h 3255477"/>
              <a:gd name="connsiteX3" fmla="*/ 5956300 w 12141200"/>
              <a:gd name="connsiteY3" fmla="*/ 207476 h 3255477"/>
              <a:gd name="connsiteX4" fmla="*/ 12141200 w 12141200"/>
              <a:gd name="connsiteY4" fmla="*/ 3141176 h 3255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1200" h="3255477">
                <a:moveTo>
                  <a:pt x="0" y="563076"/>
                </a:moveTo>
                <a:cubicBezTo>
                  <a:pt x="697441" y="1908217"/>
                  <a:pt x="1394883" y="3253359"/>
                  <a:pt x="2032000" y="3255476"/>
                </a:cubicBezTo>
                <a:cubicBezTo>
                  <a:pt x="2669117" y="3257593"/>
                  <a:pt x="3168650" y="1083776"/>
                  <a:pt x="3822700" y="575776"/>
                </a:cubicBezTo>
                <a:cubicBezTo>
                  <a:pt x="4476750" y="67776"/>
                  <a:pt x="4569883" y="-220091"/>
                  <a:pt x="5956300" y="207476"/>
                </a:cubicBezTo>
                <a:cubicBezTo>
                  <a:pt x="7342717" y="635043"/>
                  <a:pt x="9741958" y="1888109"/>
                  <a:pt x="12141200" y="3141176"/>
                </a:cubicBezTo>
              </a:path>
            </a:pathLst>
          </a:cu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页脚占位符 2"/>
          <p:cNvSpPr>
            <a:spLocks noGrp="1"/>
          </p:cNvSpPr>
          <p:nvPr>
            <p:ph type="ftr" sz="quarter" idx="11"/>
          </p:nvPr>
        </p:nvSpPr>
        <p:spPr/>
        <p:txBody>
          <a:bodyPr/>
          <a:lstStyle/>
          <a:p>
            <a:r>
              <a:rPr lang="zh-CN" altLang="en-US"/>
              <a:t>数据管理中心</a:t>
            </a:r>
            <a:endParaRPr lang="zh-CN" altLang="en-US" dirty="0"/>
          </a:p>
        </p:txBody>
      </p:sp>
    </p:spTree>
    <p:extLst>
      <p:ext uri="{BB962C8B-B14F-4D97-AF65-F5344CB8AC3E}">
        <p14:creationId xmlns:p14="http://schemas.microsoft.com/office/powerpoint/2010/main" val="586175891"/>
      </p:ext>
    </p:extLst>
  </p:cSld>
  <p:clrMapOvr>
    <a:masterClrMapping/>
  </p:clrMapOvr>
  <p:transition spd="slow" advTm="2132">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p:txBody>
          <a:bodyPr/>
          <a:lstStyle/>
          <a:p>
            <a:r>
              <a:rPr lang="zh-CN" altLang="en-US" dirty="0">
                <a:solidFill>
                  <a:srgbClr val="2064A6"/>
                </a:solidFill>
              </a:rPr>
              <a:t>工具作用</a:t>
            </a:r>
          </a:p>
        </p:txBody>
      </p:sp>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1</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2" name="页脚占位符 1"/>
          <p:cNvSpPr>
            <a:spLocks noGrp="1"/>
          </p:cNvSpPr>
          <p:nvPr>
            <p:ph type="ftr" sz="quarter" idx="12"/>
          </p:nvPr>
        </p:nvSpPr>
        <p:spPr/>
        <p:txBody>
          <a:bodyPr/>
          <a:lstStyle/>
          <a:p>
            <a:r>
              <a:rPr lang="zh-CN" altLang="en-US"/>
              <a:t>数据管理中心</a:t>
            </a:r>
            <a:endParaRPr lang="zh-CN" altLang="en-US" dirty="0"/>
          </a:p>
        </p:txBody>
      </p:sp>
      <p:sp>
        <p:nvSpPr>
          <p:cNvPr id="27" name="矩形 26"/>
          <p:cNvSpPr/>
          <p:nvPr/>
        </p:nvSpPr>
        <p:spPr>
          <a:xfrm>
            <a:off x="1123295" y="1172828"/>
            <a:ext cx="9804380" cy="1200329"/>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1600" dirty="0">
                <a:latin typeface="+mn-ea"/>
              </a:rPr>
              <a:t>设计单位使用工具辅助设计，</a:t>
            </a:r>
            <a:r>
              <a:rPr lang="zh-CN" altLang="en-US" sz="1600" b="1" dirty="0">
                <a:solidFill>
                  <a:srgbClr val="2064A6"/>
                </a:solidFill>
                <a:latin typeface="+mn-ea"/>
              </a:rPr>
              <a:t>完成</a:t>
            </a:r>
            <a:r>
              <a:rPr lang="zh-CN" altLang="en-US" sz="1600" dirty="0">
                <a:latin typeface="+mn-ea"/>
              </a:rPr>
              <a:t>图纸图元的</a:t>
            </a:r>
            <a:r>
              <a:rPr lang="zh-CN" altLang="en-US" sz="1600" b="1" dirty="0">
                <a:solidFill>
                  <a:srgbClr val="2064A6"/>
                </a:solidFill>
                <a:latin typeface="+mn-ea"/>
              </a:rPr>
              <a:t>属性定义</a:t>
            </a:r>
            <a:r>
              <a:rPr lang="zh-CN" altLang="en-US" sz="1600" b="1" dirty="0" smtClean="0">
                <a:solidFill>
                  <a:srgbClr val="2064A6"/>
                </a:solidFill>
                <a:latin typeface="+mn-ea"/>
              </a:rPr>
              <a:t>，项目信息录入等</a:t>
            </a:r>
            <a:r>
              <a:rPr lang="zh-CN" altLang="en-US" sz="1600" dirty="0">
                <a:latin typeface="+mn-ea"/>
              </a:rPr>
              <a:t>基本的</a:t>
            </a:r>
            <a:r>
              <a:rPr lang="zh-CN" altLang="en-US" sz="1600" b="1" dirty="0">
                <a:solidFill>
                  <a:srgbClr val="2064A6"/>
                </a:solidFill>
                <a:latin typeface="+mn-ea"/>
              </a:rPr>
              <a:t>图纸规整</a:t>
            </a:r>
            <a:r>
              <a:rPr lang="zh-CN" altLang="en-US" sz="1600" dirty="0" smtClean="0">
                <a:latin typeface="+mn-ea"/>
              </a:rPr>
              <a:t>，并</a:t>
            </a:r>
            <a:r>
              <a:rPr lang="zh-CN" altLang="en-US" sz="1600" b="1" dirty="0" smtClean="0">
                <a:solidFill>
                  <a:srgbClr val="2064A6"/>
                </a:solidFill>
                <a:latin typeface="+mn-ea"/>
              </a:rPr>
              <a:t>导出平面图</a:t>
            </a:r>
            <a:r>
              <a:rPr lang="en-US" altLang="zh-CN" sz="1600" b="1" dirty="0">
                <a:solidFill>
                  <a:srgbClr val="2064A6"/>
                </a:solidFill>
                <a:latin typeface="+mn-ea"/>
              </a:rPr>
              <a:t>BDB</a:t>
            </a:r>
            <a:r>
              <a:rPr lang="zh-CN" altLang="en-US" sz="1600" b="1" dirty="0">
                <a:solidFill>
                  <a:srgbClr val="2064A6"/>
                </a:solidFill>
                <a:latin typeface="+mn-ea"/>
              </a:rPr>
              <a:t>文件和同名的</a:t>
            </a:r>
            <a:r>
              <a:rPr lang="en-US" altLang="zh-CN" sz="1600" b="1" dirty="0">
                <a:solidFill>
                  <a:srgbClr val="2064A6"/>
                </a:solidFill>
                <a:latin typeface="+mn-ea"/>
              </a:rPr>
              <a:t>PDF</a:t>
            </a:r>
            <a:r>
              <a:rPr lang="zh-CN" altLang="en-US" sz="1600" b="1" dirty="0">
                <a:solidFill>
                  <a:srgbClr val="2064A6"/>
                </a:solidFill>
                <a:latin typeface="+mn-ea"/>
              </a:rPr>
              <a:t>文件</a:t>
            </a:r>
            <a:r>
              <a:rPr lang="zh-CN" altLang="en-US" sz="1600" dirty="0">
                <a:latin typeface="+mn-ea"/>
              </a:rPr>
              <a:t>，为规划审查部门和审批部门提供统一的图形规范标准和指标审核标准体系，形成一套通用的属性指标体系和数据标准，进行快速审查。</a:t>
            </a:r>
            <a:endParaRPr lang="en-US" altLang="zh-CN" sz="1600" dirty="0">
              <a:latin typeface="+mn-ea"/>
            </a:endParaRPr>
          </a:p>
        </p:txBody>
      </p:sp>
      <p:sp>
        <p:nvSpPr>
          <p:cNvPr id="30" name="右箭头 29"/>
          <p:cNvSpPr/>
          <p:nvPr/>
        </p:nvSpPr>
        <p:spPr>
          <a:xfrm>
            <a:off x="5769080" y="3871843"/>
            <a:ext cx="508958" cy="543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671" y="2919298"/>
            <a:ext cx="4851565" cy="260374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5882" y="2808840"/>
            <a:ext cx="4886245" cy="2670079"/>
          </a:xfrm>
          <a:prstGeom prst="rect">
            <a:avLst/>
          </a:prstGeom>
        </p:spPr>
      </p:pic>
    </p:spTree>
    <p:extLst>
      <p:ext uri="{BB962C8B-B14F-4D97-AF65-F5344CB8AC3E}">
        <p14:creationId xmlns:p14="http://schemas.microsoft.com/office/powerpoint/2010/main" val="233145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2194719"/>
            <a:ext cx="12192000" cy="2286000"/>
          </a:xfrm>
          <a:prstGeom prst="rect">
            <a:avLst/>
          </a:prstGeom>
          <a:gradFill flip="none" rotWithShape="1">
            <a:gsLst>
              <a:gs pos="0">
                <a:srgbClr val="145CA1">
                  <a:shade val="30000"/>
                  <a:satMod val="115000"/>
                </a:srgbClr>
              </a:gs>
              <a:gs pos="49000">
                <a:srgbClr val="2064A6"/>
              </a:gs>
              <a:gs pos="100000">
                <a:srgbClr val="2064A6"/>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4100" name="组合 18"/>
          <p:cNvGrpSpPr/>
          <p:nvPr/>
        </p:nvGrpSpPr>
        <p:grpSpPr bwMode="auto">
          <a:xfrm>
            <a:off x="2289175" y="2945273"/>
            <a:ext cx="9902825" cy="1015663"/>
            <a:chOff x="2271358" y="3050377"/>
            <a:chExt cx="9903064" cy="1014787"/>
          </a:xfrm>
        </p:grpSpPr>
        <p:sp>
          <p:nvSpPr>
            <p:cNvPr id="4106" name="文本框 46"/>
            <p:cNvSpPr txBox="1">
              <a:spLocks noChangeArrowheads="1"/>
            </p:cNvSpPr>
            <p:nvPr/>
          </p:nvSpPr>
          <p:spPr bwMode="auto">
            <a:xfrm rot="10800000">
              <a:off x="2271358" y="3050377"/>
              <a:ext cx="824459" cy="1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eaLnBrk="1" hangingPunct="1">
                <a:lnSpc>
                  <a:spcPct val="100000"/>
                </a:lnSpc>
                <a:spcBef>
                  <a:spcPct val="0"/>
                </a:spcBef>
                <a:buFontTx/>
                <a:buNone/>
              </a:pPr>
              <a:r>
                <a:rPr lang="en-US" altLang="zh-CN" sz="6000" dirty="0">
                  <a:solidFill>
                    <a:schemeClr val="bg1"/>
                  </a:solidFill>
                  <a:latin typeface="Arial" panose="020B0604020202020204" pitchFamily="34" charset="0"/>
                  <a:ea typeface="微软雅黑" panose="020B0503020204020204" pitchFamily="34" charset="-122"/>
                  <a:cs typeface="Aharoni" panose="02010803020104030203" pitchFamily="2" charset="-79"/>
                  <a:sym typeface="Arial" panose="020B0604020202020204" pitchFamily="34" charset="0"/>
                </a:rPr>
                <a:t>«</a:t>
              </a:r>
              <a:endParaRPr lang="zh-CN" altLang="en-US" sz="6000" dirty="0">
                <a:solidFill>
                  <a:schemeClr val="bg1"/>
                </a:solidFill>
                <a:latin typeface="Arial" panose="020B0604020202020204" pitchFamily="34" charset="0"/>
                <a:ea typeface="微软雅黑" panose="020B0503020204020204" pitchFamily="34" charset="-122"/>
                <a:cs typeface="Aharoni" panose="02010803020104030203" pitchFamily="2" charset="-79"/>
                <a:sym typeface="Arial" panose="020B0604020202020204" pitchFamily="34" charset="0"/>
              </a:endParaRPr>
            </a:p>
          </p:txBody>
        </p:sp>
        <p:grpSp>
          <p:nvGrpSpPr>
            <p:cNvPr id="4107" name="组合 17"/>
            <p:cNvGrpSpPr/>
            <p:nvPr/>
          </p:nvGrpSpPr>
          <p:grpSpPr bwMode="auto">
            <a:xfrm>
              <a:off x="3552412" y="3149295"/>
              <a:ext cx="8622010" cy="768777"/>
              <a:chOff x="3844450" y="3168206"/>
              <a:chExt cx="8622010" cy="768777"/>
            </a:xfrm>
          </p:grpSpPr>
          <p:sp>
            <p:nvSpPr>
              <p:cNvPr id="4108" name="文本框 52"/>
              <p:cNvSpPr txBox="1">
                <a:spLocks noChangeArrowheads="1"/>
              </p:cNvSpPr>
              <p:nvPr/>
            </p:nvSpPr>
            <p:spPr bwMode="auto">
              <a:xfrm>
                <a:off x="3844450" y="3168206"/>
                <a:ext cx="1290644" cy="7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gn="just" eaLnBrk="1" hangingPunct="1">
                  <a:lnSpc>
                    <a:spcPct val="100000"/>
                  </a:lnSpc>
                  <a:spcBef>
                    <a:spcPct val="0"/>
                  </a:spcBef>
                  <a:buFontTx/>
                  <a:buNone/>
                </a:pPr>
                <a:r>
                  <a:rPr lang="en-US" altLang="zh-CN" sz="4400" dirty="0">
                    <a:solidFill>
                      <a:schemeClr val="bg1"/>
                    </a:solidFill>
                    <a:latin typeface="微软雅黑" panose="020B0503020204020204" pitchFamily="34" charset="-122"/>
                    <a:ea typeface="微软雅黑" panose="020B0503020204020204" pitchFamily="34" charset="-122"/>
                    <a:cs typeface="Aharoni" panose="02010803020104030203" pitchFamily="2" charset="-79"/>
                    <a:sym typeface="Arial" panose="020B0604020202020204" pitchFamily="34" charset="0"/>
                  </a:rPr>
                  <a:t>02</a:t>
                </a:r>
                <a:endParaRPr lang="zh-CN" altLang="en-US" sz="4400" dirty="0">
                  <a:solidFill>
                    <a:schemeClr val="bg1"/>
                  </a:solidFill>
                  <a:latin typeface="微软雅黑" panose="020B0503020204020204" pitchFamily="34" charset="-122"/>
                  <a:ea typeface="微软雅黑" panose="020B0503020204020204" pitchFamily="34" charset="-122"/>
                  <a:cs typeface="Aharoni" panose="02010803020104030203" pitchFamily="2" charset="-79"/>
                  <a:sym typeface="Arial" panose="020B0604020202020204" pitchFamily="34" charset="0"/>
                </a:endParaRPr>
              </a:p>
            </p:txBody>
          </p:sp>
          <p:sp>
            <p:nvSpPr>
              <p:cNvPr id="4110" name="矩形 64"/>
              <p:cNvSpPr>
                <a:spLocks noChangeArrowheads="1"/>
              </p:cNvSpPr>
              <p:nvPr/>
            </p:nvSpPr>
            <p:spPr bwMode="auto">
              <a:xfrm>
                <a:off x="6642356" y="3198956"/>
                <a:ext cx="5824104" cy="7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gn="ctr">
                  <a:lnSpc>
                    <a:spcPct val="100000"/>
                  </a:lnSpc>
                  <a:spcBef>
                    <a:spcPct val="0"/>
                  </a:spcBef>
                  <a:buNone/>
                </a:pPr>
                <a:r>
                  <a:rPr lang="zh-CN" altLang="en-US" sz="4000" dirty="0">
                    <a:solidFill>
                      <a:schemeClr val="bg1"/>
                    </a:solidFill>
                    <a:latin typeface="Arial" panose="020B0604020202020204" pitchFamily="34" charset="0"/>
                    <a:ea typeface="微软雅黑" panose="020B0503020204020204" pitchFamily="34" charset="-122"/>
                    <a:cs typeface="Aharoni" panose="02010803020104030203" pitchFamily="2" charset="-79"/>
                    <a:sym typeface="Arial" panose="020B0604020202020204" pitchFamily="34" charset="0"/>
                  </a:rPr>
                  <a:t>安装与启动</a:t>
                </a:r>
              </a:p>
            </p:txBody>
          </p:sp>
        </p:grpSp>
      </p:grpSp>
      <p:sp>
        <p:nvSpPr>
          <p:cNvPr id="6" name="任意多边形 5"/>
          <p:cNvSpPr/>
          <p:nvPr/>
        </p:nvSpPr>
        <p:spPr>
          <a:xfrm>
            <a:off x="88900" y="1849438"/>
            <a:ext cx="12065000" cy="3484562"/>
          </a:xfrm>
          <a:custGeom>
            <a:avLst/>
            <a:gdLst>
              <a:gd name="connsiteX0" fmla="*/ 0 w 12065000"/>
              <a:gd name="connsiteY0" fmla="*/ 3345152 h 3484852"/>
              <a:gd name="connsiteX1" fmla="*/ 1168400 w 12065000"/>
              <a:gd name="connsiteY1" fmla="*/ 1656052 h 3484852"/>
              <a:gd name="connsiteX2" fmla="*/ 4089400 w 12065000"/>
              <a:gd name="connsiteY2" fmla="*/ 5052 h 3484852"/>
              <a:gd name="connsiteX3" fmla="*/ 8877300 w 12065000"/>
              <a:gd name="connsiteY3" fmla="*/ 1224252 h 3484852"/>
              <a:gd name="connsiteX4" fmla="*/ 12065000 w 12065000"/>
              <a:gd name="connsiteY4" fmla="*/ 3484852 h 3484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000" h="3484852">
                <a:moveTo>
                  <a:pt x="0" y="3345152"/>
                </a:moveTo>
                <a:cubicBezTo>
                  <a:pt x="243416" y="2778943"/>
                  <a:pt x="486833" y="2212735"/>
                  <a:pt x="1168400" y="1656052"/>
                </a:cubicBezTo>
                <a:cubicBezTo>
                  <a:pt x="1849967" y="1099369"/>
                  <a:pt x="2804583" y="77019"/>
                  <a:pt x="4089400" y="5052"/>
                </a:cubicBezTo>
                <a:cubicBezTo>
                  <a:pt x="5374217" y="-66915"/>
                  <a:pt x="7548033" y="644285"/>
                  <a:pt x="8877300" y="1224252"/>
                </a:cubicBezTo>
                <a:cubicBezTo>
                  <a:pt x="10206567" y="1804219"/>
                  <a:pt x="11135783" y="2644535"/>
                  <a:pt x="12065000" y="3484852"/>
                </a:cubicBezTo>
              </a:path>
            </a:pathLst>
          </a:cu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任意多边形 7"/>
          <p:cNvSpPr/>
          <p:nvPr/>
        </p:nvSpPr>
        <p:spPr>
          <a:xfrm>
            <a:off x="50800" y="1709738"/>
            <a:ext cx="12141200" cy="3255962"/>
          </a:xfrm>
          <a:custGeom>
            <a:avLst/>
            <a:gdLst>
              <a:gd name="connsiteX0" fmla="*/ 0 w 12141200"/>
              <a:gd name="connsiteY0" fmla="*/ 563076 h 3255477"/>
              <a:gd name="connsiteX1" fmla="*/ 2032000 w 12141200"/>
              <a:gd name="connsiteY1" fmla="*/ 3255476 h 3255477"/>
              <a:gd name="connsiteX2" fmla="*/ 3822700 w 12141200"/>
              <a:gd name="connsiteY2" fmla="*/ 575776 h 3255477"/>
              <a:gd name="connsiteX3" fmla="*/ 5956300 w 12141200"/>
              <a:gd name="connsiteY3" fmla="*/ 207476 h 3255477"/>
              <a:gd name="connsiteX4" fmla="*/ 12141200 w 12141200"/>
              <a:gd name="connsiteY4" fmla="*/ 3141176 h 3255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1200" h="3255477">
                <a:moveTo>
                  <a:pt x="0" y="563076"/>
                </a:moveTo>
                <a:cubicBezTo>
                  <a:pt x="697441" y="1908217"/>
                  <a:pt x="1394883" y="3253359"/>
                  <a:pt x="2032000" y="3255476"/>
                </a:cubicBezTo>
                <a:cubicBezTo>
                  <a:pt x="2669117" y="3257593"/>
                  <a:pt x="3168650" y="1083776"/>
                  <a:pt x="3822700" y="575776"/>
                </a:cubicBezTo>
                <a:cubicBezTo>
                  <a:pt x="4476750" y="67776"/>
                  <a:pt x="4569883" y="-220091"/>
                  <a:pt x="5956300" y="207476"/>
                </a:cubicBezTo>
                <a:cubicBezTo>
                  <a:pt x="7342717" y="635043"/>
                  <a:pt x="9741958" y="1888109"/>
                  <a:pt x="12141200" y="3141176"/>
                </a:cubicBezTo>
              </a:path>
            </a:pathLst>
          </a:cu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页脚占位符 2"/>
          <p:cNvSpPr>
            <a:spLocks noGrp="1"/>
          </p:cNvSpPr>
          <p:nvPr>
            <p:ph type="ftr" sz="quarter" idx="11"/>
          </p:nvPr>
        </p:nvSpPr>
        <p:spPr/>
        <p:txBody>
          <a:bodyPr/>
          <a:lstStyle/>
          <a:p>
            <a:r>
              <a:rPr lang="zh-CN" altLang="en-US"/>
              <a:t>数据管理中心</a:t>
            </a:r>
            <a:endParaRPr lang="zh-CN" altLang="en-US" dirty="0"/>
          </a:p>
        </p:txBody>
      </p:sp>
    </p:spTree>
    <p:extLst>
      <p:ext uri="{BB962C8B-B14F-4D97-AF65-F5344CB8AC3E}">
        <p14:creationId xmlns:p14="http://schemas.microsoft.com/office/powerpoint/2010/main" val="421170685"/>
      </p:ext>
    </p:extLst>
  </p:cSld>
  <p:clrMapOvr>
    <a:masterClrMapping/>
  </p:clrMapOvr>
  <p:transition spd="slow" advTm="2132">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p:txBody>
          <a:bodyPr/>
          <a:lstStyle/>
          <a:p>
            <a:r>
              <a:rPr lang="zh-CN" altLang="en-US" dirty="0">
                <a:solidFill>
                  <a:srgbClr val="2064A6"/>
                </a:solidFill>
              </a:rPr>
              <a:t>运行环境</a:t>
            </a:r>
          </a:p>
        </p:txBody>
      </p:sp>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2</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graphicFrame>
        <p:nvGraphicFramePr>
          <p:cNvPr id="3" name="表格 2"/>
          <p:cNvGraphicFramePr>
            <a:graphicFrameLocks noGrp="1"/>
          </p:cNvGraphicFramePr>
          <p:nvPr>
            <p:extLst>
              <p:ext uri="{D42A27DB-BD31-4B8C-83A1-F6EECF244321}">
                <p14:modId xmlns:p14="http://schemas.microsoft.com/office/powerpoint/2010/main" val="1103629704"/>
              </p:ext>
            </p:extLst>
          </p:nvPr>
        </p:nvGraphicFramePr>
        <p:xfrm>
          <a:off x="1331964" y="1472283"/>
          <a:ext cx="9471819" cy="4343400"/>
        </p:xfrm>
        <a:graphic>
          <a:graphicData uri="http://schemas.openxmlformats.org/drawingml/2006/table">
            <a:tbl>
              <a:tblPr firstRow="1" firstCol="1" bandRow="1">
                <a:tableStyleId>{5C22544A-7EE6-4342-B048-85BDC9FD1C3A}</a:tableStyleId>
              </a:tblPr>
              <a:tblGrid>
                <a:gridCol w="2142394">
                  <a:extLst>
                    <a:ext uri="{9D8B030D-6E8A-4147-A177-3AD203B41FA5}">
                      <a16:colId xmlns="" xmlns:a16="http://schemas.microsoft.com/office/drawing/2014/main" val="20000"/>
                    </a:ext>
                  </a:extLst>
                </a:gridCol>
                <a:gridCol w="7329425">
                  <a:extLst>
                    <a:ext uri="{9D8B030D-6E8A-4147-A177-3AD203B41FA5}">
                      <a16:colId xmlns="" xmlns:a16="http://schemas.microsoft.com/office/drawing/2014/main" val="20001"/>
                    </a:ext>
                  </a:extLst>
                </a:gridCol>
              </a:tblGrid>
              <a:tr h="430939">
                <a:tc gridSpan="2">
                  <a:txBody>
                    <a:bodyPr/>
                    <a:lstStyle/>
                    <a:p>
                      <a:pPr indent="267970" algn="l">
                        <a:lnSpc>
                          <a:spcPct val="150000"/>
                        </a:lnSpc>
                        <a:spcBef>
                          <a:spcPts val="600"/>
                        </a:spcBef>
                        <a:spcAft>
                          <a:spcPts val="0"/>
                        </a:spcAft>
                      </a:pPr>
                      <a:r>
                        <a:rPr lang="en-US" sz="1900" kern="100" dirty="0">
                          <a:effectLst/>
                        </a:rPr>
                        <a:t>64</a:t>
                      </a:r>
                      <a:r>
                        <a:rPr lang="zh-CN" sz="1900" kern="100" dirty="0">
                          <a:effectLst/>
                        </a:rPr>
                        <a:t>位环境</a:t>
                      </a:r>
                      <a:endParaRPr lang="zh-CN" sz="19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tc hMerge="1">
                  <a:txBody>
                    <a:bodyPr/>
                    <a:lstStyle/>
                    <a:p>
                      <a:endParaRPr lang="zh-CN" altLang="en-US"/>
                    </a:p>
                  </a:txBody>
                  <a:tcPr/>
                </a:tc>
                <a:extLst>
                  <a:ext uri="{0D108BD9-81ED-4DB2-BD59-A6C34878D82A}">
                    <a16:rowId xmlns="" xmlns:a16="http://schemas.microsoft.com/office/drawing/2014/main" val="10000"/>
                  </a:ext>
                </a:extLst>
              </a:tr>
              <a:tr h="430939">
                <a:tc>
                  <a:txBody>
                    <a:bodyPr/>
                    <a:lstStyle/>
                    <a:p>
                      <a:pPr indent="266700" algn="l">
                        <a:lnSpc>
                          <a:spcPct val="150000"/>
                        </a:lnSpc>
                        <a:spcBef>
                          <a:spcPts val="600"/>
                        </a:spcBef>
                        <a:spcAft>
                          <a:spcPts val="0"/>
                        </a:spcAft>
                      </a:pPr>
                      <a:r>
                        <a:rPr lang="zh-CN" sz="1900" kern="100">
                          <a:effectLst/>
                        </a:rPr>
                        <a:t>操作系统</a:t>
                      </a:r>
                      <a:endParaRPr lang="zh-CN" sz="1900" kern="10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tc>
                  <a:txBody>
                    <a:bodyPr/>
                    <a:lstStyle/>
                    <a:p>
                      <a:pPr indent="266700" algn="l">
                        <a:lnSpc>
                          <a:spcPct val="150000"/>
                        </a:lnSpc>
                        <a:spcBef>
                          <a:spcPts val="600"/>
                        </a:spcBef>
                        <a:spcAft>
                          <a:spcPts val="0"/>
                        </a:spcAft>
                      </a:pPr>
                      <a:r>
                        <a:rPr lang="en-US" sz="1900" kern="100">
                          <a:effectLst/>
                        </a:rPr>
                        <a:t>Microsoft Windows 7/10</a:t>
                      </a:r>
                      <a:endParaRPr lang="zh-CN" sz="1900" kern="10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extLst>
                  <a:ext uri="{0D108BD9-81ED-4DB2-BD59-A6C34878D82A}">
                    <a16:rowId xmlns="" xmlns:a16="http://schemas.microsoft.com/office/drawing/2014/main" val="10001"/>
                  </a:ext>
                </a:extLst>
              </a:tr>
              <a:tr h="430939">
                <a:tc>
                  <a:txBody>
                    <a:bodyPr/>
                    <a:lstStyle/>
                    <a:p>
                      <a:pPr indent="266700" algn="l">
                        <a:lnSpc>
                          <a:spcPct val="150000"/>
                        </a:lnSpc>
                        <a:spcBef>
                          <a:spcPts val="600"/>
                        </a:spcBef>
                        <a:spcAft>
                          <a:spcPts val="0"/>
                        </a:spcAft>
                      </a:pPr>
                      <a:r>
                        <a:rPr lang="en-US" sz="1900" kern="100">
                          <a:effectLst/>
                        </a:rPr>
                        <a:t>CPU</a:t>
                      </a:r>
                      <a:endParaRPr lang="zh-CN" sz="1900" kern="10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tc>
                  <a:txBody>
                    <a:bodyPr/>
                    <a:lstStyle/>
                    <a:p>
                      <a:pPr indent="266700" algn="l">
                        <a:lnSpc>
                          <a:spcPct val="150000"/>
                        </a:lnSpc>
                        <a:spcBef>
                          <a:spcPts val="600"/>
                        </a:spcBef>
                        <a:spcAft>
                          <a:spcPts val="0"/>
                        </a:spcAft>
                      </a:pPr>
                      <a:r>
                        <a:rPr lang="en-US" sz="1900" kern="100" dirty="0">
                          <a:effectLst/>
                        </a:rPr>
                        <a:t>Intel(R) Core™ i3/i5/i7 </a:t>
                      </a:r>
                      <a:r>
                        <a:rPr lang="zh-CN" sz="1900" kern="100" dirty="0">
                          <a:effectLst/>
                        </a:rPr>
                        <a:t>系列，</a:t>
                      </a:r>
                      <a:r>
                        <a:rPr lang="en-US" sz="1900" kern="100" dirty="0">
                          <a:effectLst/>
                        </a:rPr>
                        <a:t>2.0GHZ</a:t>
                      </a:r>
                      <a:r>
                        <a:rPr lang="zh-CN" sz="1900" kern="100" dirty="0">
                          <a:effectLst/>
                        </a:rPr>
                        <a:t>及以上</a:t>
                      </a:r>
                      <a:endParaRPr lang="zh-CN" sz="19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extLst>
                  <a:ext uri="{0D108BD9-81ED-4DB2-BD59-A6C34878D82A}">
                    <a16:rowId xmlns="" xmlns:a16="http://schemas.microsoft.com/office/drawing/2014/main" val="10002"/>
                  </a:ext>
                </a:extLst>
              </a:tr>
              <a:tr h="430939">
                <a:tc>
                  <a:txBody>
                    <a:bodyPr/>
                    <a:lstStyle/>
                    <a:p>
                      <a:pPr indent="266700" algn="l">
                        <a:lnSpc>
                          <a:spcPct val="150000"/>
                        </a:lnSpc>
                        <a:spcBef>
                          <a:spcPts val="600"/>
                        </a:spcBef>
                        <a:spcAft>
                          <a:spcPts val="0"/>
                        </a:spcAft>
                      </a:pPr>
                      <a:r>
                        <a:rPr lang="zh-CN" sz="1900" kern="100">
                          <a:effectLst/>
                        </a:rPr>
                        <a:t>内存</a:t>
                      </a:r>
                      <a:endParaRPr lang="zh-CN" sz="1900" kern="10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tc>
                  <a:txBody>
                    <a:bodyPr/>
                    <a:lstStyle/>
                    <a:p>
                      <a:pPr indent="266700" algn="l">
                        <a:lnSpc>
                          <a:spcPct val="150000"/>
                        </a:lnSpc>
                        <a:spcBef>
                          <a:spcPts val="600"/>
                        </a:spcBef>
                        <a:spcAft>
                          <a:spcPts val="0"/>
                        </a:spcAft>
                      </a:pPr>
                      <a:r>
                        <a:rPr lang="en-US" sz="1900" kern="100">
                          <a:effectLst/>
                        </a:rPr>
                        <a:t>4G</a:t>
                      </a:r>
                      <a:r>
                        <a:rPr lang="zh-CN" sz="1900" kern="100">
                          <a:effectLst/>
                        </a:rPr>
                        <a:t>及以上</a:t>
                      </a:r>
                      <a:endParaRPr lang="zh-CN" sz="1900" kern="10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extLst>
                  <a:ext uri="{0D108BD9-81ED-4DB2-BD59-A6C34878D82A}">
                    <a16:rowId xmlns="" xmlns:a16="http://schemas.microsoft.com/office/drawing/2014/main" val="10003"/>
                  </a:ext>
                </a:extLst>
              </a:tr>
              <a:tr h="430939">
                <a:tc>
                  <a:txBody>
                    <a:bodyPr/>
                    <a:lstStyle/>
                    <a:p>
                      <a:pPr indent="266700" algn="l">
                        <a:lnSpc>
                          <a:spcPct val="150000"/>
                        </a:lnSpc>
                        <a:spcBef>
                          <a:spcPts val="600"/>
                        </a:spcBef>
                        <a:spcAft>
                          <a:spcPts val="0"/>
                        </a:spcAft>
                      </a:pPr>
                      <a:r>
                        <a:rPr lang="zh-CN" sz="1900" kern="100">
                          <a:effectLst/>
                        </a:rPr>
                        <a:t>显示</a:t>
                      </a:r>
                      <a:endParaRPr lang="zh-CN" sz="1900" kern="10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tc>
                  <a:txBody>
                    <a:bodyPr/>
                    <a:lstStyle/>
                    <a:p>
                      <a:pPr indent="266700" algn="l">
                        <a:lnSpc>
                          <a:spcPct val="150000"/>
                        </a:lnSpc>
                        <a:spcBef>
                          <a:spcPts val="600"/>
                        </a:spcBef>
                        <a:spcAft>
                          <a:spcPts val="0"/>
                        </a:spcAft>
                      </a:pPr>
                      <a:r>
                        <a:rPr lang="zh-CN" sz="1900" kern="100" dirty="0">
                          <a:effectLst/>
                        </a:rPr>
                        <a:t>宽屏显示器（</a:t>
                      </a:r>
                      <a:r>
                        <a:rPr lang="en-US" sz="1900" kern="100" dirty="0">
                          <a:effectLst/>
                        </a:rPr>
                        <a:t>16:9</a:t>
                      </a:r>
                      <a:r>
                        <a:rPr lang="zh-CN" sz="1900" kern="100" dirty="0">
                          <a:effectLst/>
                        </a:rPr>
                        <a:t>），双屏，分辨率</a:t>
                      </a:r>
                      <a:r>
                        <a:rPr lang="en-US" sz="1900" kern="100" dirty="0">
                          <a:effectLst/>
                        </a:rPr>
                        <a:t>1920*1080</a:t>
                      </a:r>
                      <a:endParaRPr lang="zh-CN" sz="19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extLst>
                  <a:ext uri="{0D108BD9-81ED-4DB2-BD59-A6C34878D82A}">
                    <a16:rowId xmlns="" xmlns:a16="http://schemas.microsoft.com/office/drawing/2014/main" val="10004"/>
                  </a:ext>
                </a:extLst>
              </a:tr>
              <a:tr h="430939">
                <a:tc>
                  <a:txBody>
                    <a:bodyPr/>
                    <a:lstStyle/>
                    <a:p>
                      <a:pPr indent="266700" algn="l">
                        <a:lnSpc>
                          <a:spcPct val="150000"/>
                        </a:lnSpc>
                        <a:spcBef>
                          <a:spcPts val="600"/>
                        </a:spcBef>
                        <a:spcAft>
                          <a:spcPts val="0"/>
                        </a:spcAft>
                      </a:pPr>
                      <a:r>
                        <a:rPr lang="zh-CN" sz="1900" kern="100">
                          <a:effectLst/>
                        </a:rPr>
                        <a:t>硬盘</a:t>
                      </a:r>
                      <a:endParaRPr lang="zh-CN" sz="1900" kern="10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tc>
                  <a:txBody>
                    <a:bodyPr/>
                    <a:lstStyle/>
                    <a:p>
                      <a:pPr indent="266700" algn="l">
                        <a:lnSpc>
                          <a:spcPct val="150000"/>
                        </a:lnSpc>
                        <a:spcBef>
                          <a:spcPts val="600"/>
                        </a:spcBef>
                        <a:spcAft>
                          <a:spcPts val="0"/>
                        </a:spcAft>
                      </a:pPr>
                      <a:r>
                        <a:rPr lang="en-US" sz="1900" kern="100">
                          <a:effectLst/>
                        </a:rPr>
                        <a:t>500M</a:t>
                      </a:r>
                      <a:r>
                        <a:rPr lang="zh-CN" sz="1900" kern="100">
                          <a:effectLst/>
                        </a:rPr>
                        <a:t>及以上</a:t>
                      </a:r>
                      <a:endParaRPr lang="zh-CN" sz="1900" kern="10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extLst>
                  <a:ext uri="{0D108BD9-81ED-4DB2-BD59-A6C34878D82A}">
                    <a16:rowId xmlns="" xmlns:a16="http://schemas.microsoft.com/office/drawing/2014/main" val="10005"/>
                  </a:ext>
                </a:extLst>
              </a:tr>
              <a:tr h="430939">
                <a:tc gridSpan="2">
                  <a:txBody>
                    <a:bodyPr/>
                    <a:lstStyle/>
                    <a:p>
                      <a:pPr indent="267970" algn="l">
                        <a:lnSpc>
                          <a:spcPct val="150000"/>
                        </a:lnSpc>
                        <a:spcBef>
                          <a:spcPts val="600"/>
                        </a:spcBef>
                        <a:spcAft>
                          <a:spcPts val="0"/>
                        </a:spcAft>
                      </a:pPr>
                      <a:r>
                        <a:rPr lang="zh-CN" sz="1900" kern="100">
                          <a:effectLst/>
                        </a:rPr>
                        <a:t>相关软件</a:t>
                      </a:r>
                      <a:endParaRPr lang="zh-CN" sz="1900" kern="10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tc hMerge="1">
                  <a:txBody>
                    <a:bodyPr/>
                    <a:lstStyle/>
                    <a:p>
                      <a:endParaRPr lang="zh-CN" altLang="en-US"/>
                    </a:p>
                  </a:txBody>
                  <a:tcPr/>
                </a:tc>
                <a:extLst>
                  <a:ext uri="{0D108BD9-81ED-4DB2-BD59-A6C34878D82A}">
                    <a16:rowId xmlns="" xmlns:a16="http://schemas.microsoft.com/office/drawing/2014/main" val="10006"/>
                  </a:ext>
                </a:extLst>
              </a:tr>
              <a:tr h="430939">
                <a:tc>
                  <a:txBody>
                    <a:bodyPr/>
                    <a:lstStyle/>
                    <a:p>
                      <a:pPr indent="266700" algn="l">
                        <a:lnSpc>
                          <a:spcPct val="150000"/>
                        </a:lnSpc>
                        <a:spcBef>
                          <a:spcPts val="600"/>
                        </a:spcBef>
                        <a:spcAft>
                          <a:spcPts val="0"/>
                        </a:spcAft>
                      </a:pPr>
                      <a:r>
                        <a:rPr lang="en-US" sz="1900" kern="100">
                          <a:effectLst/>
                        </a:rPr>
                        <a:t>CAD </a:t>
                      </a:r>
                      <a:endParaRPr lang="zh-CN" sz="1900" kern="10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tc>
                  <a:txBody>
                    <a:bodyPr/>
                    <a:lstStyle/>
                    <a:p>
                      <a:pPr indent="266700" algn="l">
                        <a:lnSpc>
                          <a:spcPct val="150000"/>
                        </a:lnSpc>
                        <a:spcBef>
                          <a:spcPts val="600"/>
                        </a:spcBef>
                        <a:spcAft>
                          <a:spcPts val="0"/>
                        </a:spcAft>
                      </a:pPr>
                      <a:r>
                        <a:rPr lang="en-US" sz="1900" kern="100" dirty="0">
                          <a:effectLst/>
                        </a:rPr>
                        <a:t>AutoCAD 2016</a:t>
                      </a:r>
                      <a:r>
                        <a:rPr lang="zh-CN" sz="1900" kern="100" dirty="0">
                          <a:effectLst/>
                        </a:rPr>
                        <a:t>、</a:t>
                      </a:r>
                      <a:r>
                        <a:rPr lang="en-US" sz="1900" kern="100" dirty="0">
                          <a:effectLst/>
                        </a:rPr>
                        <a:t>AutoCAD 2018</a:t>
                      </a:r>
                      <a:endParaRPr lang="zh-CN" sz="19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extLst>
                  <a:ext uri="{0D108BD9-81ED-4DB2-BD59-A6C34878D82A}">
                    <a16:rowId xmlns="" xmlns:a16="http://schemas.microsoft.com/office/drawing/2014/main" val="10007"/>
                  </a:ext>
                </a:extLst>
              </a:tr>
              <a:tr h="430939">
                <a:tc>
                  <a:txBody>
                    <a:bodyPr/>
                    <a:lstStyle/>
                    <a:p>
                      <a:pPr indent="266700" algn="l">
                        <a:lnSpc>
                          <a:spcPct val="150000"/>
                        </a:lnSpc>
                        <a:spcBef>
                          <a:spcPts val="600"/>
                        </a:spcBef>
                        <a:spcAft>
                          <a:spcPts val="0"/>
                        </a:spcAft>
                      </a:pPr>
                      <a:r>
                        <a:rPr lang="en-US" sz="1900" kern="100">
                          <a:effectLst/>
                        </a:rPr>
                        <a:t>Office</a:t>
                      </a:r>
                      <a:endParaRPr lang="zh-CN" sz="1900" kern="10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tc>
                  <a:txBody>
                    <a:bodyPr/>
                    <a:lstStyle/>
                    <a:p>
                      <a:pPr indent="266700" algn="l">
                        <a:lnSpc>
                          <a:spcPct val="150000"/>
                        </a:lnSpc>
                        <a:spcBef>
                          <a:spcPts val="600"/>
                        </a:spcBef>
                        <a:spcAft>
                          <a:spcPts val="0"/>
                        </a:spcAft>
                      </a:pPr>
                      <a:r>
                        <a:rPr lang="en-US" sz="1900" kern="100">
                          <a:effectLst/>
                        </a:rPr>
                        <a:t>Microsoft Office 2003</a:t>
                      </a:r>
                      <a:r>
                        <a:rPr lang="zh-CN" sz="1900" kern="100">
                          <a:effectLst/>
                        </a:rPr>
                        <a:t>及以上</a:t>
                      </a:r>
                      <a:endParaRPr lang="zh-CN" sz="1900" kern="10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extLst>
                  <a:ext uri="{0D108BD9-81ED-4DB2-BD59-A6C34878D82A}">
                    <a16:rowId xmlns="" xmlns:a16="http://schemas.microsoft.com/office/drawing/2014/main" val="10008"/>
                  </a:ext>
                </a:extLst>
              </a:tr>
              <a:tr h="430939">
                <a:tc>
                  <a:txBody>
                    <a:bodyPr/>
                    <a:lstStyle/>
                    <a:p>
                      <a:pPr indent="266700" algn="l">
                        <a:lnSpc>
                          <a:spcPct val="150000"/>
                        </a:lnSpc>
                        <a:spcBef>
                          <a:spcPts val="600"/>
                        </a:spcBef>
                        <a:spcAft>
                          <a:spcPts val="0"/>
                        </a:spcAft>
                      </a:pPr>
                      <a:r>
                        <a:rPr lang="zh-CN" sz="1900" kern="100">
                          <a:effectLst/>
                        </a:rPr>
                        <a:t>其他</a:t>
                      </a:r>
                      <a:endParaRPr lang="zh-CN" sz="1900" kern="10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tc>
                  <a:txBody>
                    <a:bodyPr/>
                    <a:lstStyle/>
                    <a:p>
                      <a:pPr indent="266700" algn="l">
                        <a:lnSpc>
                          <a:spcPct val="150000"/>
                        </a:lnSpc>
                        <a:spcBef>
                          <a:spcPts val="600"/>
                        </a:spcBef>
                        <a:spcAft>
                          <a:spcPts val="0"/>
                        </a:spcAft>
                      </a:pPr>
                      <a:r>
                        <a:rPr lang="en-US" sz="1900" kern="100" dirty="0">
                          <a:effectLst/>
                        </a:rPr>
                        <a:t>Microsoft.NET Framework4.0</a:t>
                      </a:r>
                      <a:r>
                        <a:rPr lang="zh-CN" sz="1900" kern="100" dirty="0">
                          <a:effectLst/>
                        </a:rPr>
                        <a:t>及以上</a:t>
                      </a:r>
                      <a:endParaRPr lang="zh-CN" sz="19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126713" marR="126713" marT="0" marB="0"/>
                </a:tc>
                <a:extLst>
                  <a:ext uri="{0D108BD9-81ED-4DB2-BD59-A6C34878D82A}">
                    <a16:rowId xmlns="" xmlns:a16="http://schemas.microsoft.com/office/drawing/2014/main" val="10009"/>
                  </a:ext>
                </a:extLst>
              </a:tr>
            </a:tbl>
          </a:graphicData>
        </a:graphic>
      </p:graphicFrame>
      <p:sp>
        <p:nvSpPr>
          <p:cNvPr id="2" name="页脚占位符 1"/>
          <p:cNvSpPr>
            <a:spLocks noGrp="1"/>
          </p:cNvSpPr>
          <p:nvPr>
            <p:ph type="ftr" sz="quarter" idx="12"/>
          </p:nvPr>
        </p:nvSpPr>
        <p:spPr/>
        <p:txBody>
          <a:bodyPr/>
          <a:lstStyle/>
          <a:p>
            <a:r>
              <a:rPr lang="zh-CN" altLang="en-US"/>
              <a:t>数据管理中心</a:t>
            </a:r>
            <a:endParaRPr lang="zh-CN" altLang="en-US" dirty="0"/>
          </a:p>
        </p:txBody>
      </p:sp>
    </p:spTree>
    <p:extLst>
      <p:ext uri="{BB962C8B-B14F-4D97-AF65-F5344CB8AC3E}">
        <p14:creationId xmlns:p14="http://schemas.microsoft.com/office/powerpoint/2010/main" val="3174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p:txBody>
          <a:bodyPr/>
          <a:lstStyle/>
          <a:p>
            <a:r>
              <a:rPr lang="zh-CN" altLang="en-US" dirty="0">
                <a:solidFill>
                  <a:srgbClr val="2064A6"/>
                </a:solidFill>
              </a:rPr>
              <a:t>安装启动</a:t>
            </a:r>
          </a:p>
        </p:txBody>
      </p:sp>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2</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5" name="文本框 4">
            <a:extLst>
              <a:ext uri="{FF2B5EF4-FFF2-40B4-BE49-F238E27FC236}">
                <a16:creationId xmlns="" xmlns:a16="http://schemas.microsoft.com/office/drawing/2014/main" id="{66F0DB4A-8EC9-5842-8C8F-688E37286041}"/>
              </a:ext>
            </a:extLst>
          </p:cNvPr>
          <p:cNvSpPr txBox="1"/>
          <p:nvPr/>
        </p:nvSpPr>
        <p:spPr>
          <a:xfrm>
            <a:off x="1082286" y="772028"/>
            <a:ext cx="10373234" cy="553998"/>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zh-CN" altLang="en-US" sz="2000" b="1" dirty="0">
                <a:latin typeface="+mj-ea"/>
                <a:ea typeface="+mj-ea"/>
              </a:rPr>
              <a:t>如何获取</a:t>
            </a:r>
            <a:r>
              <a:rPr lang="zh-CN" altLang="en-US" sz="2000" dirty="0"/>
              <a:t>“</a:t>
            </a:r>
            <a:r>
              <a:rPr lang="zh-CN" altLang="zh-CN" sz="2000" dirty="0"/>
              <a:t>电子图件报审模块</a:t>
            </a:r>
            <a:r>
              <a:rPr lang="zh-CN" altLang="zh-CN" sz="2000" dirty="0" smtClean="0"/>
              <a:t>（</a:t>
            </a:r>
            <a:r>
              <a:rPr lang="zh-CN" altLang="en-US" sz="2000" dirty="0" smtClean="0"/>
              <a:t>市政报</a:t>
            </a:r>
            <a:r>
              <a:rPr lang="zh-CN" altLang="en-US" sz="2000" dirty="0"/>
              <a:t>建</a:t>
            </a:r>
            <a:r>
              <a:rPr lang="zh-CN" altLang="zh-CN" sz="2000" dirty="0"/>
              <a:t>版）</a:t>
            </a:r>
            <a:r>
              <a:rPr lang="zh-CN" altLang="en-US" sz="2000" dirty="0"/>
              <a:t>”客户端安装包？</a:t>
            </a:r>
            <a:endParaRPr lang="en-US" altLang="zh-CN" sz="2000" dirty="0"/>
          </a:p>
        </p:txBody>
      </p:sp>
      <p:sp>
        <p:nvSpPr>
          <p:cNvPr id="2" name="页脚占位符 1"/>
          <p:cNvSpPr>
            <a:spLocks noGrp="1"/>
          </p:cNvSpPr>
          <p:nvPr>
            <p:ph type="ftr" sz="quarter" idx="12"/>
          </p:nvPr>
        </p:nvSpPr>
        <p:spPr/>
        <p:txBody>
          <a:bodyPr/>
          <a:lstStyle/>
          <a:p>
            <a:r>
              <a:rPr lang="zh-CN" altLang="en-US" dirty="0"/>
              <a:t>数据管理中心</a:t>
            </a:r>
          </a:p>
        </p:txBody>
      </p:sp>
      <p:sp>
        <p:nvSpPr>
          <p:cNvPr id="3" name="文本框 2"/>
          <p:cNvSpPr txBox="1"/>
          <p:nvPr/>
        </p:nvSpPr>
        <p:spPr>
          <a:xfrm>
            <a:off x="1262742" y="1428207"/>
            <a:ext cx="10607041" cy="646331"/>
          </a:xfrm>
          <a:prstGeom prst="rect">
            <a:avLst/>
          </a:prstGeom>
          <a:noFill/>
        </p:spPr>
        <p:txBody>
          <a:bodyPr wrap="square" rtlCol="0">
            <a:spAutoFit/>
          </a:bodyPr>
          <a:lstStyle/>
          <a:p>
            <a:r>
              <a:rPr lang="zh-CN" altLang="en-US" dirty="0"/>
              <a:t>下载地址</a:t>
            </a:r>
            <a:r>
              <a:rPr lang="zh-CN" altLang="en-US" dirty="0" smtClean="0"/>
              <a:t>：</a:t>
            </a:r>
            <a:r>
              <a:rPr lang="en-US" altLang="zh-CN" dirty="0"/>
              <a:t>http://ghzrzyw.beijing.gov.cn/zhengwuxinxi/zxzt/yhyshjgcjsxmspzdgg/bszn/202108/t20210827_2478250.html</a:t>
            </a:r>
            <a:endParaRPr lang="zh-CN" altLang="en-US" dirty="0"/>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196" y="2116348"/>
            <a:ext cx="10442728" cy="4334717"/>
          </a:xfrm>
          <a:prstGeom prst="rect">
            <a:avLst/>
          </a:prstGeom>
        </p:spPr>
      </p:pic>
    </p:spTree>
    <p:extLst>
      <p:ext uri="{BB962C8B-B14F-4D97-AF65-F5344CB8AC3E}">
        <p14:creationId xmlns:p14="http://schemas.microsoft.com/office/powerpoint/2010/main" val="288116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2</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5" name="文本框 4">
            <a:extLst>
              <a:ext uri="{FF2B5EF4-FFF2-40B4-BE49-F238E27FC236}">
                <a16:creationId xmlns="" xmlns:a16="http://schemas.microsoft.com/office/drawing/2014/main" id="{66F0DB4A-8EC9-5842-8C8F-688E37286041}"/>
              </a:ext>
            </a:extLst>
          </p:cNvPr>
          <p:cNvSpPr txBox="1"/>
          <p:nvPr/>
        </p:nvSpPr>
        <p:spPr>
          <a:xfrm>
            <a:off x="1082286" y="772028"/>
            <a:ext cx="10373234" cy="553998"/>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zh-CN" altLang="en-US" sz="2000" b="1" dirty="0">
                <a:latin typeface="+mj-ea"/>
                <a:ea typeface="+mj-ea"/>
              </a:rPr>
              <a:t>如何安装：</a:t>
            </a:r>
            <a:r>
              <a:rPr lang="zh-CN" altLang="zh-CN" sz="1600" dirty="0"/>
              <a:t>双击“电子图件报审模块</a:t>
            </a:r>
            <a:r>
              <a:rPr lang="zh-CN" altLang="zh-CN" sz="1600" dirty="0" smtClean="0"/>
              <a:t>（</a:t>
            </a:r>
            <a:r>
              <a:rPr lang="zh-CN" altLang="en-US" sz="1600" dirty="0" smtClean="0"/>
              <a:t>市政报</a:t>
            </a:r>
            <a:r>
              <a:rPr lang="zh-CN" altLang="en-US" sz="1600" dirty="0"/>
              <a:t>建</a:t>
            </a:r>
            <a:r>
              <a:rPr lang="zh-CN" altLang="zh-CN" sz="1600" dirty="0"/>
              <a:t>版）</a:t>
            </a:r>
            <a:r>
              <a:rPr lang="en-US" altLang="zh-CN" sz="1600" dirty="0"/>
              <a:t>.exe</a:t>
            </a:r>
            <a:r>
              <a:rPr lang="zh-CN" altLang="zh-CN" sz="1600" dirty="0"/>
              <a:t>”文件，开始自动安装。</a:t>
            </a:r>
            <a:endParaRPr lang="zh-CN" altLang="en-US" sz="2000" b="1" dirty="0">
              <a:latin typeface="思源黑体 CN Medium" panose="020B0600000000000000" pitchFamily="34" charset="-122"/>
              <a:ea typeface="思源黑体 CN Medium" panose="020B0600000000000000" pitchFamily="34" charset="-122"/>
            </a:endParaRPr>
          </a:p>
        </p:txBody>
      </p:sp>
      <p:sp>
        <p:nvSpPr>
          <p:cNvPr id="12" name="圆角矩形 11"/>
          <p:cNvSpPr/>
          <p:nvPr/>
        </p:nvSpPr>
        <p:spPr>
          <a:xfrm>
            <a:off x="1125828" y="1338553"/>
            <a:ext cx="292794" cy="198094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rPr>
              <a:t>安装包</a:t>
            </a:r>
          </a:p>
        </p:txBody>
      </p:sp>
      <p:sp>
        <p:nvSpPr>
          <p:cNvPr id="13" name="圆角矩形 12"/>
          <p:cNvSpPr/>
          <p:nvPr/>
        </p:nvSpPr>
        <p:spPr>
          <a:xfrm>
            <a:off x="1125828" y="4239699"/>
            <a:ext cx="292794" cy="198094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rPr>
              <a:t>桌面快捷方式</a:t>
            </a:r>
          </a:p>
        </p:txBody>
      </p:sp>
      <p:sp>
        <p:nvSpPr>
          <p:cNvPr id="16" name="下箭头 15"/>
          <p:cNvSpPr/>
          <p:nvPr/>
        </p:nvSpPr>
        <p:spPr>
          <a:xfrm>
            <a:off x="1783978" y="3699678"/>
            <a:ext cx="1295400" cy="355600"/>
          </a:xfrm>
          <a:prstGeom prst="down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占位符 14"/>
          <p:cNvSpPr>
            <a:spLocks noGrp="1"/>
          </p:cNvSpPr>
          <p:nvPr>
            <p:ph type="body" sz="quarter" idx="11"/>
          </p:nvPr>
        </p:nvSpPr>
        <p:spPr/>
        <p:txBody>
          <a:bodyPr/>
          <a:lstStyle/>
          <a:p>
            <a:r>
              <a:rPr lang="zh-CN" altLang="en-US" dirty="0">
                <a:solidFill>
                  <a:srgbClr val="2064A6"/>
                </a:solidFill>
              </a:rPr>
              <a:t>安装启动</a:t>
            </a:r>
          </a:p>
        </p:txBody>
      </p:sp>
      <p:sp>
        <p:nvSpPr>
          <p:cNvPr id="2" name="页脚占位符 1"/>
          <p:cNvSpPr>
            <a:spLocks noGrp="1"/>
          </p:cNvSpPr>
          <p:nvPr>
            <p:ph type="ftr" sz="quarter" idx="12"/>
          </p:nvPr>
        </p:nvSpPr>
        <p:spPr/>
        <p:txBody>
          <a:bodyPr/>
          <a:lstStyle/>
          <a:p>
            <a:r>
              <a:rPr lang="zh-CN" altLang="en-US"/>
              <a:t>数据管理中心</a:t>
            </a:r>
            <a:endParaRPr lang="zh-CN" altLang="en-US" dirty="0"/>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518" y="4214175"/>
            <a:ext cx="1587872" cy="2031996"/>
          </a:xfrm>
          <a:prstGeom prst="rect">
            <a:avLst/>
          </a:prstGeom>
        </p:spPr>
      </p:pic>
      <p:pic>
        <p:nvPicPr>
          <p:cNvPr id="10" name="Video_2021-08-27_1944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08606" y="1326026"/>
            <a:ext cx="7353534" cy="4910692"/>
          </a:xfrm>
          <a:prstGeom prst="rect">
            <a:avLst/>
          </a:prstGeom>
        </p:spPr>
      </p:pic>
      <p:pic>
        <p:nvPicPr>
          <p:cNvPr id="4" name="图片 3"/>
          <p:cNvPicPr>
            <a:picLocks noChangeAspect="1"/>
          </p:cNvPicPr>
          <p:nvPr/>
        </p:nvPicPr>
        <p:blipFill>
          <a:blip r:embed="rId6"/>
          <a:stretch>
            <a:fillRect/>
          </a:stretch>
        </p:blipFill>
        <p:spPr>
          <a:xfrm>
            <a:off x="1656838" y="1360909"/>
            <a:ext cx="1218242" cy="1896757"/>
          </a:xfrm>
          <a:prstGeom prst="rect">
            <a:avLst/>
          </a:prstGeom>
        </p:spPr>
      </p:pic>
    </p:spTree>
    <p:extLst>
      <p:ext uri="{BB962C8B-B14F-4D97-AF65-F5344CB8AC3E}">
        <p14:creationId xmlns:p14="http://schemas.microsoft.com/office/powerpoint/2010/main" val="142306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 xmlns:a16="http://schemas.microsoft.com/office/drawing/2014/main" id="{9EC93209-22EE-C34B-8E22-6BBAD0E425C3}"/>
              </a:ext>
            </a:extLst>
          </p:cNvPr>
          <p:cNvSpPr>
            <a:spLocks noGrp="1"/>
          </p:cNvSpPr>
          <p:nvPr>
            <p:ph type="body" sz="quarter" idx="11"/>
          </p:nvPr>
        </p:nvSpPr>
        <p:spPr/>
        <p:txBody>
          <a:bodyPr/>
          <a:lstStyle/>
          <a:p>
            <a:r>
              <a:rPr lang="zh-CN" altLang="en-US" dirty="0">
                <a:solidFill>
                  <a:srgbClr val="2064A6"/>
                </a:solidFill>
              </a:rPr>
              <a:t>安装启动</a:t>
            </a:r>
          </a:p>
        </p:txBody>
      </p:sp>
      <p:sp>
        <p:nvSpPr>
          <p:cNvPr id="7" name="文本框 6">
            <a:extLst>
              <a:ext uri="{FF2B5EF4-FFF2-40B4-BE49-F238E27FC236}">
                <a16:creationId xmlns="" xmlns:a16="http://schemas.microsoft.com/office/drawing/2014/main" id="{5595A54B-06D9-1640-B93B-4DDCC34C3337}"/>
              </a:ext>
            </a:extLst>
          </p:cNvPr>
          <p:cNvSpPr txBox="1"/>
          <p:nvPr/>
        </p:nvSpPr>
        <p:spPr>
          <a:xfrm>
            <a:off x="0" y="214558"/>
            <a:ext cx="478623" cy="492443"/>
          </a:xfrm>
          <a:prstGeom prst="rect">
            <a:avLst/>
          </a:prstGeom>
          <a:noFill/>
        </p:spPr>
        <p:txBody>
          <a:bodyPr vert="horz" wrap="square" lIns="0" tIns="0" rIns="0" bIns="0" rtlCol="0" anchor="ctr" anchorCtr="1">
            <a:spAutoFit/>
          </a:bodyPr>
          <a:lstStyle/>
          <a:p>
            <a:r>
              <a:rPr kumimoji="1" lang="en-US" altLang="zh-CN" sz="3200" dirty="0">
                <a:solidFill>
                  <a:schemeClr val="bg1"/>
                </a:solidFill>
                <a:latin typeface="Source Han Sans CN Heavy" panose="020B0500000000000000" pitchFamily="34" charset="-128"/>
                <a:ea typeface="Source Han Sans CN Heavy" panose="020B0500000000000000" pitchFamily="34" charset="-128"/>
              </a:rPr>
              <a:t>2</a:t>
            </a:r>
            <a:endParaRPr kumimoji="1" lang="zh-CN" altLang="en-US" sz="3200" dirty="0">
              <a:solidFill>
                <a:schemeClr val="bg1"/>
              </a:solidFill>
              <a:latin typeface="Source Han Sans CN Heavy" panose="020B0500000000000000" pitchFamily="34" charset="-128"/>
              <a:ea typeface="Source Han Sans CN Heavy" panose="020B0500000000000000" pitchFamily="34" charset="-128"/>
            </a:endParaRPr>
          </a:p>
        </p:txBody>
      </p:sp>
      <p:sp>
        <p:nvSpPr>
          <p:cNvPr id="5" name="文本框 4">
            <a:extLst>
              <a:ext uri="{FF2B5EF4-FFF2-40B4-BE49-F238E27FC236}">
                <a16:creationId xmlns="" xmlns:a16="http://schemas.microsoft.com/office/drawing/2014/main" id="{66F0DB4A-8EC9-5842-8C8F-688E37286041}"/>
              </a:ext>
            </a:extLst>
          </p:cNvPr>
          <p:cNvSpPr txBox="1"/>
          <p:nvPr/>
        </p:nvSpPr>
        <p:spPr>
          <a:xfrm>
            <a:off x="735353" y="872101"/>
            <a:ext cx="10252464" cy="1477328"/>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zh-CN" altLang="en-US" sz="2000" b="1" dirty="0">
                <a:latin typeface="+mj-ea"/>
                <a:ea typeface="+mj-ea"/>
              </a:rPr>
              <a:t>如何启动：</a:t>
            </a:r>
            <a:r>
              <a:rPr lang="zh-CN" altLang="zh-CN" sz="1600" dirty="0"/>
              <a:t>右键桌面的 “电子图件报审模块</a:t>
            </a:r>
            <a:r>
              <a:rPr lang="zh-CN" altLang="zh-CN" sz="1600" dirty="0" smtClean="0"/>
              <a:t>（</a:t>
            </a:r>
            <a:r>
              <a:rPr lang="zh-CN" altLang="en-US" sz="1600" dirty="0" smtClean="0"/>
              <a:t>市政报</a:t>
            </a:r>
            <a:r>
              <a:rPr lang="zh-CN" altLang="en-US" sz="1600" dirty="0"/>
              <a:t>建</a:t>
            </a:r>
            <a:r>
              <a:rPr lang="zh-CN" altLang="zh-CN" sz="1600" dirty="0"/>
              <a:t>版）”图标，以管理员身份运行软件</a:t>
            </a:r>
            <a:r>
              <a:rPr lang="en-US" altLang="zh-CN" sz="1600" dirty="0"/>
              <a:t>,</a:t>
            </a:r>
            <a:r>
              <a:rPr lang="zh-CN" altLang="en-US" sz="1600" dirty="0"/>
              <a:t>或双击。</a:t>
            </a:r>
            <a:endParaRPr lang="zh-CN" altLang="zh-CN" sz="1600" dirty="0"/>
          </a:p>
          <a:p>
            <a:pPr>
              <a:lnSpc>
                <a:spcPct val="150000"/>
              </a:lnSpc>
            </a:pPr>
            <a:endParaRPr lang="en-US" altLang="zh-CN" sz="2000" b="1" dirty="0">
              <a:latin typeface="+mj-ea"/>
              <a:ea typeface="+mj-ea"/>
            </a:endParaRPr>
          </a:p>
          <a:p>
            <a:pPr>
              <a:lnSpc>
                <a:spcPct val="150000"/>
              </a:lnSpc>
            </a:pPr>
            <a:endParaRPr lang="zh-CN" altLang="en-US" sz="2000" b="1" dirty="0">
              <a:latin typeface="思源黑体 CN Medium" panose="020B0600000000000000" pitchFamily="34" charset="-122"/>
              <a:ea typeface="思源黑体 CN Medium" panose="020B0600000000000000" pitchFamily="34" charset="-122"/>
            </a:endParaRPr>
          </a:p>
        </p:txBody>
      </p:sp>
      <p:sp>
        <p:nvSpPr>
          <p:cNvPr id="14" name="圆角矩形 13"/>
          <p:cNvSpPr/>
          <p:nvPr/>
        </p:nvSpPr>
        <p:spPr>
          <a:xfrm>
            <a:off x="796536" y="1533425"/>
            <a:ext cx="292794" cy="198094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rPr>
              <a:t>桌面快捷方式</a:t>
            </a:r>
          </a:p>
        </p:txBody>
      </p:sp>
      <p:sp>
        <p:nvSpPr>
          <p:cNvPr id="15" name="下箭头 14"/>
          <p:cNvSpPr/>
          <p:nvPr/>
        </p:nvSpPr>
        <p:spPr>
          <a:xfrm>
            <a:off x="1976137" y="3712853"/>
            <a:ext cx="857718" cy="235452"/>
          </a:xfrm>
          <a:prstGeom prst="down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796536" y="4117859"/>
            <a:ext cx="292794" cy="151141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rPr>
              <a:t>界面</a:t>
            </a:r>
          </a:p>
        </p:txBody>
      </p:sp>
      <p:sp>
        <p:nvSpPr>
          <p:cNvPr id="3" name="页脚占位符 2"/>
          <p:cNvSpPr>
            <a:spLocks noGrp="1"/>
          </p:cNvSpPr>
          <p:nvPr>
            <p:ph type="ftr" sz="quarter" idx="12"/>
          </p:nvPr>
        </p:nvSpPr>
        <p:spPr/>
        <p:txBody>
          <a:bodyPr/>
          <a:lstStyle/>
          <a:p>
            <a:r>
              <a:rPr lang="zh-CN" altLang="en-US"/>
              <a:t>数据管理中心</a:t>
            </a:r>
            <a:endParaRPr lang="zh-CN" altLang="en-US" dirty="0"/>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060" y="1584183"/>
            <a:ext cx="1525870" cy="1952652"/>
          </a:xfrm>
          <a:prstGeom prst="rect">
            <a:avLst/>
          </a:prstGeom>
        </p:spPr>
      </p:pic>
      <p:pic>
        <p:nvPicPr>
          <p:cNvPr id="4" name="软件启动">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89233" y="1504839"/>
            <a:ext cx="8021464" cy="438673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2231" y="4169573"/>
            <a:ext cx="2212114" cy="1409310"/>
          </a:xfrm>
          <a:prstGeom prst="rect">
            <a:avLst/>
          </a:prstGeom>
        </p:spPr>
      </p:pic>
    </p:spTree>
    <p:extLst>
      <p:ext uri="{BB962C8B-B14F-4D97-AF65-F5344CB8AC3E}">
        <p14:creationId xmlns:p14="http://schemas.microsoft.com/office/powerpoint/2010/main" val="35744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7296</TotalTime>
  <Words>1458</Words>
  <Application>Microsoft Office PowerPoint</Application>
  <PresentationFormat>宽屏</PresentationFormat>
  <Paragraphs>181</Paragraphs>
  <Slides>21</Slides>
  <Notes>8</Notes>
  <HiddenSlides>0</HiddenSlides>
  <MMClips>9</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21</vt:i4>
      </vt:variant>
    </vt:vector>
  </HeadingPairs>
  <TitlesOfParts>
    <vt:vector size="37" baseType="lpstr">
      <vt:lpstr>Aharoni</vt:lpstr>
      <vt:lpstr>LiHei Pro</vt:lpstr>
      <vt:lpstr>Open Sans</vt:lpstr>
      <vt:lpstr>Source Han Sans CN Heavy</vt:lpstr>
      <vt:lpstr>思源黑体 CN Bold</vt:lpstr>
      <vt:lpstr>思源黑体 CN Heavy</vt:lpstr>
      <vt:lpstr>思源黑体 CN Light</vt:lpstr>
      <vt:lpstr>思源黑体 CN Medium</vt:lpstr>
      <vt:lpstr>宋体</vt:lpstr>
      <vt:lpstr>微软雅黑</vt:lpstr>
      <vt:lpstr>Arial</vt:lpstr>
      <vt:lpstr>Calibri</vt:lpstr>
      <vt:lpstr>Calibri Light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刘丽婷</dc:creator>
  <cp:lastModifiedBy>临时33</cp:lastModifiedBy>
  <cp:revision>1243</cp:revision>
  <cp:lastPrinted>2018-12-03T01:53:00Z</cp:lastPrinted>
  <dcterms:created xsi:type="dcterms:W3CDTF">2018-08-14T11:01:00Z</dcterms:created>
  <dcterms:modified xsi:type="dcterms:W3CDTF">2021-09-01T02:45:43Z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